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30275213" cy="21383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735"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6576"/>
    <a:srgbClr val="A80000"/>
    <a:srgbClr val="6EC2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69" autoAdjust="0"/>
    <p:restoredTop sz="94249" autoAdjust="0"/>
  </p:normalViewPr>
  <p:slideViewPr>
    <p:cSldViewPr snapToGrid="0">
      <p:cViewPr>
        <p:scale>
          <a:sx n="25" d="100"/>
          <a:sy n="25" d="100"/>
        </p:scale>
        <p:origin x="-1200" y="-72"/>
      </p:cViewPr>
      <p:guideLst>
        <p:guide orient="horz" pos="6735"/>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maryb\Downloads\Amanda%20is%20the%20best!!.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maryb\Downloads\Amanda%20is%20the%20best!!.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maryb\Downloads\Amanda%20is%20the%20bes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2"/>
                </a:solidFill>
                <a:latin typeface="+mn-lt"/>
                <a:ea typeface="+mn-ea"/>
                <a:cs typeface="+mn-cs"/>
              </a:defRPr>
            </a:pPr>
            <a:r>
              <a:rPr lang="en-US" sz="1800" dirty="0">
                <a:solidFill>
                  <a:sysClr val="windowText" lastClr="000000"/>
                </a:solidFill>
              </a:rPr>
              <a:t>Themes - Current Support - What helps?</a:t>
            </a:r>
          </a:p>
        </c:rich>
      </c:tx>
      <c:layout>
        <c:manualLayout>
          <c:xMode val="edge"/>
          <c:yMode val="edge"/>
          <c:x val="0.14328123723028183"/>
          <c:y val="0"/>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3563250830205349E-2"/>
          <c:y val="0.2124998890382794"/>
          <c:w val="0.82243144338140528"/>
          <c:h val="0.45293925648135946"/>
        </c:manualLayout>
      </c:layout>
      <c:pie3DChart>
        <c:varyColors val="1"/>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7.8780609413070676E-2"/>
          <c:y val="0.77398224202765642"/>
          <c:w val="0.81996726215674653"/>
          <c:h val="0.2260177579723435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2"/>
                </a:solidFill>
                <a:latin typeface="+mn-lt"/>
                <a:ea typeface="+mn-ea"/>
                <a:cs typeface="+mn-cs"/>
              </a:defRPr>
            </a:pPr>
            <a:r>
              <a:rPr lang="en-US" sz="1800" dirty="0">
                <a:solidFill>
                  <a:sysClr val="windowText" lastClr="000000"/>
                </a:solidFill>
              </a:rPr>
              <a:t>Current Support - What helps?</a:t>
            </a:r>
          </a:p>
        </c:rich>
      </c:tx>
      <c:layout>
        <c:manualLayout>
          <c:xMode val="edge"/>
          <c:yMode val="edge"/>
          <c:x val="0.1349999529628689"/>
          <c:y val="8.6720852404523416E-3"/>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3563250830205349E-2"/>
          <c:y val="0.2124998890382794"/>
          <c:w val="0.82243144338140528"/>
          <c:h val="0.45293925648135946"/>
        </c:manualLayout>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1-8EB4-464A-9733-73D8735CFD5A}"/>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3-8EB4-464A-9733-73D8735CFD5A}"/>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5-8EB4-464A-9733-73D8735CFD5A}"/>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7-8EB4-464A-9733-73D8735CFD5A}"/>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9-8EB4-464A-9733-73D8735CFD5A}"/>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B-8EB4-464A-9733-73D8735CFD5A}"/>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D-8EB4-464A-9733-73D8735CFD5A}"/>
              </c:ext>
            </c:extLst>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F-8EB4-464A-9733-73D8735CFD5A}"/>
              </c:ext>
            </c:extLst>
          </c:dPt>
          <c:dPt>
            <c:idx val="8"/>
            <c:bubble3D val="0"/>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11-8EB4-464A-9733-73D8735CFD5A}"/>
              </c:ext>
            </c:extLst>
          </c:dPt>
          <c:dLbls>
            <c:dLbl>
              <c:idx val="2"/>
              <c:layout>
                <c:manualLayout>
                  <c:x val="4.4205495818398867E-2"/>
                  <c:y val="-4.336025549192233E-2"/>
                </c:manualLayout>
              </c:layout>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29221027479091993"/>
                      <c:h val="0.1400541766333053"/>
                    </c:manualLayout>
                  </c15:layout>
                </c:ext>
                <c:ext xmlns:c16="http://schemas.microsoft.com/office/drawing/2014/chart" uri="{C3380CC4-5D6E-409C-BE32-E72D297353CC}">
                  <c16:uniqueId val="{00000005-8EB4-464A-9733-73D8735CFD5A}"/>
                </c:ext>
              </c:extLst>
            </c:dLbl>
            <c:dLbl>
              <c:idx val="4"/>
              <c:layout>
                <c:manualLayout>
                  <c:x val="-8.3632959858512372E-3"/>
                  <c:y val="-6.9376511213279354E-2"/>
                </c:manualLayout>
              </c:layout>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26089596327340797"/>
                      <c:h val="0.1400541766333053"/>
                    </c:manualLayout>
                  </c15:layout>
                </c:ext>
                <c:ext xmlns:c16="http://schemas.microsoft.com/office/drawing/2014/chart" uri="{C3380CC4-5D6E-409C-BE32-E72D297353CC}">
                  <c16:uniqueId val="{00000009-8EB4-464A-9733-73D8735CFD5A}"/>
                </c:ext>
              </c:extLst>
            </c:dLbl>
            <c:dLbl>
              <c:idx val="5"/>
              <c:layout>
                <c:manualLayout>
                  <c:x val="-7.1684587813620124E-3"/>
                  <c:y val="1.7344341191244061E-2"/>
                </c:manualLayout>
              </c:layout>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24598556900817506"/>
                      <c:h val="0.1400541766333053"/>
                    </c:manualLayout>
                  </c15:layout>
                </c:ext>
                <c:ext xmlns:c16="http://schemas.microsoft.com/office/drawing/2014/chart" uri="{C3380CC4-5D6E-409C-BE32-E72D297353CC}">
                  <c16:uniqueId val="{0000000B-8EB4-464A-9733-73D8735CFD5A}"/>
                </c:ext>
              </c:extLst>
            </c:dLbl>
            <c:dLbl>
              <c:idx val="7"/>
              <c:layout>
                <c:manualLayout>
                  <c:x val="-2.1505376344086023E-2"/>
                  <c:y val="-3.9024383582035534E-2"/>
                </c:manualLayout>
              </c:layout>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8EB4-464A-9733-73D8735CFD5A}"/>
                </c:ext>
              </c:extLst>
            </c:dLbl>
            <c:dLbl>
              <c:idx val="8"/>
              <c:layout>
                <c:manualLayout>
                  <c:x val="0.13022700119474312"/>
                  <c:y val="-4.3360426202261708E-3"/>
                </c:manualLayout>
              </c:layout>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22830337068081544"/>
                      <c:h val="0.10827098422704748"/>
                    </c:manualLayout>
                  </c15:layout>
                </c:ext>
                <c:ext xmlns:c16="http://schemas.microsoft.com/office/drawing/2014/chart" uri="{C3380CC4-5D6E-409C-BE32-E72D297353CC}">
                  <c16:uniqueId val="{00000011-8EB4-464A-9733-73D8735CFD5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Sheet4!$A$2:$A$10</c:f>
              <c:strCache>
                <c:ptCount val="9"/>
                <c:pt idx="0">
                  <c:v>Colleagues</c:v>
                </c:pt>
                <c:pt idx="1">
                  <c:v>Family</c:v>
                </c:pt>
                <c:pt idx="2">
                  <c:v>Spiritual</c:v>
                </c:pt>
                <c:pt idx="3">
                  <c:v>Friends</c:v>
                </c:pt>
                <c:pt idx="4">
                  <c:v>Exercise</c:v>
                </c:pt>
                <c:pt idx="5">
                  <c:v>Talking to others</c:v>
                </c:pt>
                <c:pt idx="6">
                  <c:v>Break/Down time</c:v>
                </c:pt>
                <c:pt idx="7">
                  <c:v>Peer support</c:v>
                </c:pt>
                <c:pt idx="8">
                  <c:v>Counselling </c:v>
                </c:pt>
              </c:strCache>
            </c:strRef>
          </c:cat>
          <c:val>
            <c:numRef>
              <c:f>Sheet4!$B$2:$B$10</c:f>
              <c:numCache>
                <c:formatCode>General</c:formatCode>
                <c:ptCount val="9"/>
                <c:pt idx="0">
                  <c:v>8</c:v>
                </c:pt>
                <c:pt idx="1">
                  <c:v>7</c:v>
                </c:pt>
                <c:pt idx="2">
                  <c:v>5</c:v>
                </c:pt>
                <c:pt idx="3">
                  <c:v>5</c:v>
                </c:pt>
                <c:pt idx="4">
                  <c:v>5</c:v>
                </c:pt>
                <c:pt idx="5">
                  <c:v>4</c:v>
                </c:pt>
                <c:pt idx="6">
                  <c:v>3</c:v>
                </c:pt>
                <c:pt idx="7">
                  <c:v>2</c:v>
                </c:pt>
                <c:pt idx="8">
                  <c:v>2</c:v>
                </c:pt>
              </c:numCache>
            </c:numRef>
          </c:val>
          <c:extLst xmlns:c16r2="http://schemas.microsoft.com/office/drawing/2015/06/chart">
            <c:ext xmlns:c16="http://schemas.microsoft.com/office/drawing/2014/chart" uri="{C3380CC4-5D6E-409C-BE32-E72D297353CC}">
              <c16:uniqueId val="{00000012-8EB4-464A-9733-73D8735CFD5A}"/>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7.8780609413070676E-2"/>
          <c:y val="0.77398224202765642"/>
          <c:w val="0.81996726215674653"/>
          <c:h val="0.2260177579723435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1800" dirty="0">
                <a:solidFill>
                  <a:schemeClr val="tx1"/>
                </a:solidFill>
              </a:rPr>
              <a:t>What is needed to support you?</a:t>
            </a:r>
          </a:p>
        </c:rich>
      </c:tx>
      <c:layout>
        <c:manualLayout>
          <c:xMode val="edge"/>
          <c:yMode val="edge"/>
          <c:x val="0.11402777777777778"/>
          <c:y val="9.2592592592592587E-3"/>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1-4501-4ADC-B6C8-1B23736A6372}"/>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3-4501-4ADC-B6C8-1B23736A6372}"/>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5-4501-4ADC-B6C8-1B23736A6372}"/>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7-4501-4ADC-B6C8-1B23736A6372}"/>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9-4501-4ADC-B6C8-1B23736A6372}"/>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B-4501-4ADC-B6C8-1B23736A6372}"/>
              </c:ext>
            </c:extLst>
          </c:dPt>
          <c:dLbls>
            <c:dLbl>
              <c:idx val="2"/>
              <c:layout>
                <c:manualLayout>
                  <c:x val="-2.5462668816039986E-17"/>
                  <c:y val="-2.777759550889472E-2"/>
                </c:manualLayout>
              </c:layout>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31755555555555554"/>
                      <c:h val="0.14953703703703702"/>
                    </c:manualLayout>
                  </c15:layout>
                </c:ext>
                <c:ext xmlns:c16="http://schemas.microsoft.com/office/drawing/2014/chart" uri="{C3380CC4-5D6E-409C-BE32-E72D297353CC}">
                  <c16:uniqueId val="{00000005-4501-4ADC-B6C8-1B23736A6372}"/>
                </c:ext>
              </c:extLst>
            </c:dLbl>
            <c:dLbl>
              <c:idx val="4"/>
              <c:layout>
                <c:manualLayout>
                  <c:x val="-2.5462668816039986E-17"/>
                  <c:y val="-2.777759550889472E-2"/>
                </c:manualLayout>
              </c:layout>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28169444444444447"/>
                      <c:h val="0.14953703703703702"/>
                    </c:manualLayout>
                  </c15:layout>
                </c:ext>
                <c:ext xmlns:c16="http://schemas.microsoft.com/office/drawing/2014/chart" uri="{C3380CC4-5D6E-409C-BE32-E72D297353CC}">
                  <c16:uniqueId val="{00000009-4501-4ADC-B6C8-1B23736A6372}"/>
                </c:ext>
              </c:extLst>
            </c:dLbl>
            <c:dLbl>
              <c:idx val="5"/>
              <c:layout>
                <c:manualLayout>
                  <c:x val="3.6111111111111059E-2"/>
                  <c:y val="-3.7037037037037035E-2"/>
                </c:manualLayout>
              </c:layout>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4501-4ADC-B6C8-1B23736A637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Sheet6!$A$1:$A$6</c:f>
              <c:strCache>
                <c:ptCount val="6"/>
                <c:pt idx="0">
                  <c:v>Upskilling</c:v>
                </c:pt>
                <c:pt idx="1">
                  <c:v>Senior support</c:v>
                </c:pt>
                <c:pt idx="2">
                  <c:v>Understanding</c:v>
                </c:pt>
                <c:pt idx="3">
                  <c:v>Time</c:v>
                </c:pt>
                <c:pt idx="4">
                  <c:v>Time-out space</c:v>
                </c:pt>
                <c:pt idx="5">
                  <c:v>Unsure</c:v>
                </c:pt>
              </c:strCache>
            </c:strRef>
          </c:cat>
          <c:val>
            <c:numRef>
              <c:f>Sheet6!$B$1:$B$6</c:f>
              <c:numCache>
                <c:formatCode>General</c:formatCode>
                <c:ptCount val="6"/>
                <c:pt idx="0">
                  <c:v>8</c:v>
                </c:pt>
                <c:pt idx="1">
                  <c:v>7</c:v>
                </c:pt>
                <c:pt idx="2">
                  <c:v>5</c:v>
                </c:pt>
                <c:pt idx="3">
                  <c:v>4</c:v>
                </c:pt>
                <c:pt idx="4">
                  <c:v>4</c:v>
                </c:pt>
                <c:pt idx="5">
                  <c:v>3</c:v>
                </c:pt>
              </c:numCache>
            </c:numRef>
          </c:val>
          <c:extLst xmlns:c16r2="http://schemas.microsoft.com/office/drawing/2015/06/chart">
            <c:ext xmlns:c16="http://schemas.microsoft.com/office/drawing/2014/chart" uri="{C3380CC4-5D6E-409C-BE32-E72D297353CC}">
              <c16:uniqueId val="{0000000C-4501-4ADC-B6C8-1B23736A6372}"/>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6.5887795275590549E-2"/>
          <c:y val="0.78931904345290171"/>
          <c:w val="0.84322419072615917"/>
          <c:h val="0.182903178769320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FCEA81-3BBF-4F83-B364-71C5A9F59F4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037E27EB-381C-4111-A2A0-12CD50E265D1}">
      <dgm:prSet phldrT="[Text]"/>
      <dgm:spPr/>
      <dgm:t>
        <a:bodyPr/>
        <a:lstStyle/>
        <a:p>
          <a:r>
            <a:rPr lang="en-GB" dirty="0"/>
            <a:t>S</a:t>
          </a:r>
        </a:p>
      </dgm:t>
    </dgm:pt>
    <dgm:pt modelId="{67D8B61E-E546-45F0-BFC4-F0D27C4D7799}" type="parTrans" cxnId="{23AFBA80-83C6-4681-8805-14ED76C44479}">
      <dgm:prSet/>
      <dgm:spPr/>
      <dgm:t>
        <a:bodyPr/>
        <a:lstStyle/>
        <a:p>
          <a:endParaRPr lang="en-GB"/>
        </a:p>
      </dgm:t>
    </dgm:pt>
    <dgm:pt modelId="{F335A2B7-53C1-4B03-82BC-09B57498BB5A}" type="sibTrans" cxnId="{23AFBA80-83C6-4681-8805-14ED76C44479}">
      <dgm:prSet/>
      <dgm:spPr/>
      <dgm:t>
        <a:bodyPr/>
        <a:lstStyle/>
        <a:p>
          <a:endParaRPr lang="en-GB"/>
        </a:p>
      </dgm:t>
    </dgm:pt>
    <dgm:pt modelId="{117D9633-9464-4BB5-9253-E046FD2DE82B}">
      <dgm:prSet phldrT="[Text]" custT="1"/>
      <dgm:spPr/>
      <dgm:t>
        <a:bodyPr/>
        <a:lstStyle/>
        <a:p>
          <a:r>
            <a:rPr lang="en-GB" sz="1400" dirty="0"/>
            <a:t>Implementation of ICS Peer Support Model for individual Critical Care Staff and groups</a:t>
          </a:r>
        </a:p>
      </dgm:t>
    </dgm:pt>
    <dgm:pt modelId="{6BF48858-4415-4814-9C69-A9DE792E4D7C}" type="parTrans" cxnId="{D1F47A78-85CA-4B9F-9E9E-72B7E3527286}">
      <dgm:prSet/>
      <dgm:spPr/>
      <dgm:t>
        <a:bodyPr/>
        <a:lstStyle/>
        <a:p>
          <a:endParaRPr lang="en-GB"/>
        </a:p>
      </dgm:t>
    </dgm:pt>
    <dgm:pt modelId="{A7067B29-FAC1-4FA0-A895-9683A0D24C44}" type="sibTrans" cxnId="{D1F47A78-85CA-4B9F-9E9E-72B7E3527286}">
      <dgm:prSet/>
      <dgm:spPr/>
      <dgm:t>
        <a:bodyPr/>
        <a:lstStyle/>
        <a:p>
          <a:endParaRPr lang="en-GB"/>
        </a:p>
      </dgm:t>
    </dgm:pt>
    <dgm:pt modelId="{F6795479-DED3-45F8-AE75-ADF832C1833E}">
      <dgm:prSet phldrT="[Text]" custT="1"/>
      <dgm:spPr/>
      <dgm:t>
        <a:bodyPr/>
        <a:lstStyle/>
        <a:p>
          <a:r>
            <a:rPr lang="en-GB" sz="1400" dirty="0"/>
            <a:t>Provide restorative supervision through supportive conversations and signposting to other services</a:t>
          </a:r>
        </a:p>
      </dgm:t>
    </dgm:pt>
    <dgm:pt modelId="{6267DD6F-54C0-4AA2-9DF7-0FF95B3E1742}" type="parTrans" cxnId="{C2F3F746-710F-4B0E-8B5E-39D6CD4C56E3}">
      <dgm:prSet/>
      <dgm:spPr/>
      <dgm:t>
        <a:bodyPr/>
        <a:lstStyle/>
        <a:p>
          <a:endParaRPr lang="en-GB"/>
        </a:p>
      </dgm:t>
    </dgm:pt>
    <dgm:pt modelId="{2F08A890-9DB1-4872-B084-74549C0A7CFD}" type="sibTrans" cxnId="{C2F3F746-710F-4B0E-8B5E-39D6CD4C56E3}">
      <dgm:prSet/>
      <dgm:spPr/>
      <dgm:t>
        <a:bodyPr/>
        <a:lstStyle/>
        <a:p>
          <a:endParaRPr lang="en-GB"/>
        </a:p>
      </dgm:t>
    </dgm:pt>
    <dgm:pt modelId="{745CF439-F59B-4BA1-B2F0-202A2C1E5CB9}">
      <dgm:prSet phldrT="[Text]"/>
      <dgm:spPr/>
      <dgm:t>
        <a:bodyPr/>
        <a:lstStyle/>
        <a:p>
          <a:r>
            <a:rPr lang="en-GB" dirty="0"/>
            <a:t>M</a:t>
          </a:r>
        </a:p>
      </dgm:t>
    </dgm:pt>
    <dgm:pt modelId="{45E5081A-711A-4D05-88A4-B3646EAEBDBC}" type="parTrans" cxnId="{E0BC964D-F6BE-4FE3-87BE-613DFFF5A99E}">
      <dgm:prSet/>
      <dgm:spPr/>
      <dgm:t>
        <a:bodyPr/>
        <a:lstStyle/>
        <a:p>
          <a:endParaRPr lang="en-GB"/>
        </a:p>
      </dgm:t>
    </dgm:pt>
    <dgm:pt modelId="{ABC77299-7E75-488F-92CC-93FB903F3551}" type="sibTrans" cxnId="{E0BC964D-F6BE-4FE3-87BE-613DFFF5A99E}">
      <dgm:prSet/>
      <dgm:spPr/>
      <dgm:t>
        <a:bodyPr/>
        <a:lstStyle/>
        <a:p>
          <a:endParaRPr lang="en-GB"/>
        </a:p>
      </dgm:t>
    </dgm:pt>
    <dgm:pt modelId="{73009DAD-8CCA-4EC7-B5C5-FF9BD219768F}">
      <dgm:prSet phldrT="[Text]" custT="1"/>
      <dgm:spPr/>
      <dgm:t>
        <a:bodyPr/>
        <a:lstStyle/>
        <a:p>
          <a:r>
            <a:rPr lang="en-GB" sz="1400" dirty="0"/>
            <a:t>Providing a more supportive model through restorative supervision this will include the following measures:</a:t>
          </a:r>
        </a:p>
      </dgm:t>
    </dgm:pt>
    <dgm:pt modelId="{4ABAC02D-F5AE-4B8B-B405-4E062F15CE3A}" type="parTrans" cxnId="{C018F2E3-B623-478C-A3D9-6B9639578835}">
      <dgm:prSet/>
      <dgm:spPr/>
      <dgm:t>
        <a:bodyPr/>
        <a:lstStyle/>
        <a:p>
          <a:endParaRPr lang="en-GB"/>
        </a:p>
      </dgm:t>
    </dgm:pt>
    <dgm:pt modelId="{3D65E193-057F-48C7-BEC8-4F8F391C3D74}" type="sibTrans" cxnId="{C018F2E3-B623-478C-A3D9-6B9639578835}">
      <dgm:prSet/>
      <dgm:spPr/>
      <dgm:t>
        <a:bodyPr/>
        <a:lstStyle/>
        <a:p>
          <a:endParaRPr lang="en-GB"/>
        </a:p>
      </dgm:t>
    </dgm:pt>
    <dgm:pt modelId="{F2D9C82B-FF9D-46AF-BB5B-7FE3CC970DB1}">
      <dgm:prSet phldrT="[Text]"/>
      <dgm:spPr/>
      <dgm:t>
        <a:bodyPr/>
        <a:lstStyle/>
        <a:p>
          <a:r>
            <a:rPr lang="en-GB" dirty="0"/>
            <a:t>A</a:t>
          </a:r>
        </a:p>
      </dgm:t>
    </dgm:pt>
    <dgm:pt modelId="{56BDF0DD-17A7-4A40-9B2C-97B6528C0661}" type="parTrans" cxnId="{1E81E251-5727-4D04-8C54-211E85EE060B}">
      <dgm:prSet/>
      <dgm:spPr/>
      <dgm:t>
        <a:bodyPr/>
        <a:lstStyle/>
        <a:p>
          <a:endParaRPr lang="en-GB"/>
        </a:p>
      </dgm:t>
    </dgm:pt>
    <dgm:pt modelId="{28536526-9F37-45A3-94FA-3CB4BA7D8B19}" type="sibTrans" cxnId="{1E81E251-5727-4D04-8C54-211E85EE060B}">
      <dgm:prSet/>
      <dgm:spPr/>
      <dgm:t>
        <a:bodyPr/>
        <a:lstStyle/>
        <a:p>
          <a:endParaRPr lang="en-GB"/>
        </a:p>
      </dgm:t>
    </dgm:pt>
    <dgm:pt modelId="{1080CB9E-A1C9-4440-BDF4-1ED0AA915F6E}">
      <dgm:prSet phldrT="[Text]" custT="1"/>
      <dgm:spPr/>
      <dgm:t>
        <a:bodyPr/>
        <a:lstStyle/>
        <a:p>
          <a:r>
            <a:rPr lang="en-GB" sz="1400" dirty="0"/>
            <a:t>Evidence based model introduced by the ICS.</a:t>
          </a:r>
        </a:p>
      </dgm:t>
    </dgm:pt>
    <dgm:pt modelId="{868F2E17-3C3C-46F9-8367-CAE5AC1AD184}" type="parTrans" cxnId="{41D10117-1162-42A2-AD32-9AECCD529126}">
      <dgm:prSet/>
      <dgm:spPr/>
      <dgm:t>
        <a:bodyPr/>
        <a:lstStyle/>
        <a:p>
          <a:endParaRPr lang="en-GB"/>
        </a:p>
      </dgm:t>
    </dgm:pt>
    <dgm:pt modelId="{9998504E-17C0-4E13-AB07-B9E96B719029}" type="sibTrans" cxnId="{41D10117-1162-42A2-AD32-9AECCD529126}">
      <dgm:prSet/>
      <dgm:spPr/>
      <dgm:t>
        <a:bodyPr/>
        <a:lstStyle/>
        <a:p>
          <a:endParaRPr lang="en-GB"/>
        </a:p>
      </dgm:t>
    </dgm:pt>
    <dgm:pt modelId="{4F5D847F-E948-4BF6-BA3A-6800CADFCD78}">
      <dgm:prSet phldrT="[Text]" custT="1"/>
      <dgm:spPr/>
      <dgm:t>
        <a:bodyPr/>
        <a:lstStyle/>
        <a:p>
          <a:r>
            <a:rPr lang="en-GB" sz="1400" dirty="0"/>
            <a:t>Governance development for Peer support including supervision from Psychologist and Trust Counsellor for Peer Supporters</a:t>
          </a:r>
        </a:p>
      </dgm:t>
    </dgm:pt>
    <dgm:pt modelId="{09C1B93B-E438-4936-B3D2-494E8C6B61A0}" type="parTrans" cxnId="{C3312C0D-3AC9-40B0-805A-DF7B9573A529}">
      <dgm:prSet/>
      <dgm:spPr/>
      <dgm:t>
        <a:bodyPr/>
        <a:lstStyle/>
        <a:p>
          <a:endParaRPr lang="en-GB"/>
        </a:p>
      </dgm:t>
    </dgm:pt>
    <dgm:pt modelId="{2BF780EC-EE02-4D41-AEE7-8951B87FCE99}" type="sibTrans" cxnId="{C3312C0D-3AC9-40B0-805A-DF7B9573A529}">
      <dgm:prSet/>
      <dgm:spPr/>
      <dgm:t>
        <a:bodyPr/>
        <a:lstStyle/>
        <a:p>
          <a:endParaRPr lang="en-GB"/>
        </a:p>
      </dgm:t>
    </dgm:pt>
    <dgm:pt modelId="{910D78E6-9371-4EF8-8A83-D5640D80ECEA}">
      <dgm:prSet/>
      <dgm:spPr/>
      <dgm:t>
        <a:bodyPr/>
        <a:lstStyle/>
        <a:p>
          <a:r>
            <a:rPr lang="en-GB" dirty="0"/>
            <a:t>R</a:t>
          </a:r>
        </a:p>
      </dgm:t>
    </dgm:pt>
    <dgm:pt modelId="{17B9D2E4-2434-4FF0-A501-640B189BDD7D}" type="parTrans" cxnId="{BEAF0C82-B266-4142-B6A8-CA6EA0B86FF6}">
      <dgm:prSet/>
      <dgm:spPr/>
      <dgm:t>
        <a:bodyPr/>
        <a:lstStyle/>
        <a:p>
          <a:endParaRPr lang="en-GB"/>
        </a:p>
      </dgm:t>
    </dgm:pt>
    <dgm:pt modelId="{77802899-8263-4E2A-ABAD-4B83600F4079}" type="sibTrans" cxnId="{BEAF0C82-B266-4142-B6A8-CA6EA0B86FF6}">
      <dgm:prSet/>
      <dgm:spPr/>
      <dgm:t>
        <a:bodyPr/>
        <a:lstStyle/>
        <a:p>
          <a:endParaRPr lang="en-GB"/>
        </a:p>
      </dgm:t>
    </dgm:pt>
    <dgm:pt modelId="{1EC12F6F-4DE9-4364-95BC-E6BAF191224E}">
      <dgm:prSet/>
      <dgm:spPr/>
      <dgm:t>
        <a:bodyPr/>
        <a:lstStyle/>
        <a:p>
          <a:r>
            <a:rPr lang="en-GB" dirty="0"/>
            <a:t>T</a:t>
          </a:r>
        </a:p>
      </dgm:t>
    </dgm:pt>
    <dgm:pt modelId="{FD4A8238-23DC-47F2-A7D8-631B768D6AAB}" type="parTrans" cxnId="{F00FF6FC-CD3B-4D1F-88F6-4CAE3920D6B4}">
      <dgm:prSet/>
      <dgm:spPr/>
      <dgm:t>
        <a:bodyPr/>
        <a:lstStyle/>
        <a:p>
          <a:endParaRPr lang="en-GB"/>
        </a:p>
      </dgm:t>
    </dgm:pt>
    <dgm:pt modelId="{FFAEB48C-EE1A-418A-BCDE-FFCCA8B13838}" type="sibTrans" cxnId="{F00FF6FC-CD3B-4D1F-88F6-4CAE3920D6B4}">
      <dgm:prSet/>
      <dgm:spPr/>
      <dgm:t>
        <a:bodyPr/>
        <a:lstStyle/>
        <a:p>
          <a:endParaRPr lang="en-GB"/>
        </a:p>
      </dgm:t>
    </dgm:pt>
    <dgm:pt modelId="{266D0E9A-C3B7-48F6-98C6-AD7E329C1964}">
      <dgm:prSet phldrT="[Text]" custT="1"/>
      <dgm:spPr/>
      <dgm:t>
        <a:bodyPr/>
        <a:lstStyle/>
        <a:p>
          <a:r>
            <a:rPr lang="en-GB" sz="1400" dirty="0"/>
            <a:t>Increase staff retention</a:t>
          </a:r>
        </a:p>
      </dgm:t>
    </dgm:pt>
    <dgm:pt modelId="{3A2DCCB5-4997-4DED-99D1-51FD1A952110}" type="parTrans" cxnId="{FDC6E4B6-F672-4420-A52F-F74B6A4FD76E}">
      <dgm:prSet/>
      <dgm:spPr/>
      <dgm:t>
        <a:bodyPr/>
        <a:lstStyle/>
        <a:p>
          <a:endParaRPr lang="en-GB"/>
        </a:p>
      </dgm:t>
    </dgm:pt>
    <dgm:pt modelId="{DDF2BBED-4F8A-4D1E-B1EA-47E719E901A3}" type="sibTrans" cxnId="{FDC6E4B6-F672-4420-A52F-F74B6A4FD76E}">
      <dgm:prSet/>
      <dgm:spPr/>
      <dgm:t>
        <a:bodyPr/>
        <a:lstStyle/>
        <a:p>
          <a:endParaRPr lang="en-GB"/>
        </a:p>
      </dgm:t>
    </dgm:pt>
    <dgm:pt modelId="{D58A3A94-42BB-40FF-B74A-5642F310FEF5}">
      <dgm:prSet phldrT="[Text]" custT="1"/>
      <dgm:spPr/>
      <dgm:t>
        <a:bodyPr/>
        <a:lstStyle/>
        <a:p>
          <a:r>
            <a:rPr lang="en-GB" sz="1400" dirty="0"/>
            <a:t>Reduce absenteeism related to stress and anxiety</a:t>
          </a:r>
        </a:p>
      </dgm:t>
    </dgm:pt>
    <dgm:pt modelId="{8088AC41-2B1D-4ED3-AF5A-F8D9EFA8459B}" type="parTrans" cxnId="{236F96D9-5FA7-47F7-90B3-F5C65BA2A094}">
      <dgm:prSet/>
      <dgm:spPr/>
      <dgm:t>
        <a:bodyPr/>
        <a:lstStyle/>
        <a:p>
          <a:endParaRPr lang="en-GB"/>
        </a:p>
      </dgm:t>
    </dgm:pt>
    <dgm:pt modelId="{375B333A-B44E-41C2-81EE-12FF378316F6}" type="sibTrans" cxnId="{236F96D9-5FA7-47F7-90B3-F5C65BA2A094}">
      <dgm:prSet/>
      <dgm:spPr/>
      <dgm:t>
        <a:bodyPr/>
        <a:lstStyle/>
        <a:p>
          <a:endParaRPr lang="en-GB"/>
        </a:p>
      </dgm:t>
    </dgm:pt>
    <dgm:pt modelId="{47EC1CF2-C140-4FA4-AB1B-E2DDAB4D13B8}">
      <dgm:prSet phldrT="[Text]" custT="1"/>
      <dgm:spPr/>
      <dgm:t>
        <a:bodyPr/>
        <a:lstStyle/>
        <a:p>
          <a:r>
            <a:rPr lang="en-GB" sz="1400" dirty="0"/>
            <a:t>Increase role satisfaction</a:t>
          </a:r>
        </a:p>
      </dgm:t>
    </dgm:pt>
    <dgm:pt modelId="{C83E24F2-0806-4CE7-9A29-F3F16C085743}" type="parTrans" cxnId="{5926D8B1-3930-447E-9C64-EB17228F9DB6}">
      <dgm:prSet/>
      <dgm:spPr/>
      <dgm:t>
        <a:bodyPr/>
        <a:lstStyle/>
        <a:p>
          <a:endParaRPr lang="en-GB"/>
        </a:p>
      </dgm:t>
    </dgm:pt>
    <dgm:pt modelId="{01C1094E-E38D-4857-B926-DA1949F02BAD}" type="sibTrans" cxnId="{5926D8B1-3930-447E-9C64-EB17228F9DB6}">
      <dgm:prSet/>
      <dgm:spPr/>
      <dgm:t>
        <a:bodyPr/>
        <a:lstStyle/>
        <a:p>
          <a:endParaRPr lang="en-GB"/>
        </a:p>
      </dgm:t>
    </dgm:pt>
    <dgm:pt modelId="{9C832F9A-731F-4881-A7E7-2E89362BE401}">
      <dgm:prSet phldrT="[Text]" custT="1"/>
      <dgm:spPr/>
      <dgm:t>
        <a:bodyPr/>
        <a:lstStyle/>
        <a:p>
          <a:r>
            <a:rPr lang="en-GB" sz="1400" dirty="0"/>
            <a:t>Survey results and QI proposal has enabled clear Leadership and management support </a:t>
          </a:r>
        </a:p>
      </dgm:t>
    </dgm:pt>
    <dgm:pt modelId="{B373FA4B-25A6-43DD-ADB1-C34CBAEC105B}" type="parTrans" cxnId="{805F4263-66D4-4AD6-B026-266013E3772F}">
      <dgm:prSet/>
      <dgm:spPr/>
      <dgm:t>
        <a:bodyPr/>
        <a:lstStyle/>
        <a:p>
          <a:endParaRPr lang="en-GB"/>
        </a:p>
      </dgm:t>
    </dgm:pt>
    <dgm:pt modelId="{01507A92-4515-4BC3-974B-1DE9B3B09C95}" type="sibTrans" cxnId="{805F4263-66D4-4AD6-B026-266013E3772F}">
      <dgm:prSet/>
      <dgm:spPr/>
      <dgm:t>
        <a:bodyPr/>
        <a:lstStyle/>
        <a:p>
          <a:endParaRPr lang="en-GB"/>
        </a:p>
      </dgm:t>
    </dgm:pt>
    <dgm:pt modelId="{E4C0D26F-D4D3-4BDA-AFEF-812008C7A57F}" type="pres">
      <dgm:prSet presAssocID="{68FCEA81-3BBF-4F83-B364-71C5A9F59F44}" presName="Name0" presStyleCnt="0">
        <dgm:presLayoutVars>
          <dgm:dir/>
          <dgm:animLvl val="lvl"/>
          <dgm:resizeHandles val="exact"/>
        </dgm:presLayoutVars>
      </dgm:prSet>
      <dgm:spPr/>
      <dgm:t>
        <a:bodyPr/>
        <a:lstStyle/>
        <a:p>
          <a:endParaRPr lang="en-GB"/>
        </a:p>
      </dgm:t>
    </dgm:pt>
    <dgm:pt modelId="{64D29C15-ACEA-4880-8FEC-BF17A9ADD459}" type="pres">
      <dgm:prSet presAssocID="{037E27EB-381C-4111-A2A0-12CD50E265D1}" presName="linNode" presStyleCnt="0"/>
      <dgm:spPr/>
    </dgm:pt>
    <dgm:pt modelId="{BF7BAF38-CB28-4291-8BF7-19F9FBF04C8E}" type="pres">
      <dgm:prSet presAssocID="{037E27EB-381C-4111-A2A0-12CD50E265D1}" presName="parentText" presStyleLbl="node1" presStyleIdx="0" presStyleCnt="5">
        <dgm:presLayoutVars>
          <dgm:chMax val="1"/>
          <dgm:bulletEnabled val="1"/>
        </dgm:presLayoutVars>
      </dgm:prSet>
      <dgm:spPr/>
      <dgm:t>
        <a:bodyPr/>
        <a:lstStyle/>
        <a:p>
          <a:endParaRPr lang="en-GB"/>
        </a:p>
      </dgm:t>
    </dgm:pt>
    <dgm:pt modelId="{7E4F2813-14DC-4E72-ACB9-E40BF935E613}" type="pres">
      <dgm:prSet presAssocID="{037E27EB-381C-4111-A2A0-12CD50E265D1}" presName="descendantText" presStyleLbl="alignAccFollowNode1" presStyleIdx="0" presStyleCnt="3">
        <dgm:presLayoutVars>
          <dgm:bulletEnabled val="1"/>
        </dgm:presLayoutVars>
      </dgm:prSet>
      <dgm:spPr/>
      <dgm:t>
        <a:bodyPr/>
        <a:lstStyle/>
        <a:p>
          <a:endParaRPr lang="en-GB"/>
        </a:p>
      </dgm:t>
    </dgm:pt>
    <dgm:pt modelId="{ADBB95A1-D3E3-458E-A322-BCBA6C5E9666}" type="pres">
      <dgm:prSet presAssocID="{F335A2B7-53C1-4B03-82BC-09B57498BB5A}" presName="sp" presStyleCnt="0"/>
      <dgm:spPr/>
    </dgm:pt>
    <dgm:pt modelId="{E1A73339-C280-4592-9554-1EF354531189}" type="pres">
      <dgm:prSet presAssocID="{745CF439-F59B-4BA1-B2F0-202A2C1E5CB9}" presName="linNode" presStyleCnt="0"/>
      <dgm:spPr/>
    </dgm:pt>
    <dgm:pt modelId="{7C4A6B85-FDDC-44A8-B22D-F707D517633A}" type="pres">
      <dgm:prSet presAssocID="{745CF439-F59B-4BA1-B2F0-202A2C1E5CB9}" presName="parentText" presStyleLbl="node1" presStyleIdx="1" presStyleCnt="5">
        <dgm:presLayoutVars>
          <dgm:chMax val="1"/>
          <dgm:bulletEnabled val="1"/>
        </dgm:presLayoutVars>
      </dgm:prSet>
      <dgm:spPr/>
      <dgm:t>
        <a:bodyPr/>
        <a:lstStyle/>
        <a:p>
          <a:endParaRPr lang="en-GB"/>
        </a:p>
      </dgm:t>
    </dgm:pt>
    <dgm:pt modelId="{720E3255-3679-4933-B845-EF6956F5882F}" type="pres">
      <dgm:prSet presAssocID="{745CF439-F59B-4BA1-B2F0-202A2C1E5CB9}" presName="descendantText" presStyleLbl="alignAccFollowNode1" presStyleIdx="1" presStyleCnt="3" custScaleY="119295">
        <dgm:presLayoutVars>
          <dgm:bulletEnabled val="1"/>
        </dgm:presLayoutVars>
      </dgm:prSet>
      <dgm:spPr/>
      <dgm:t>
        <a:bodyPr/>
        <a:lstStyle/>
        <a:p>
          <a:endParaRPr lang="en-GB"/>
        </a:p>
      </dgm:t>
    </dgm:pt>
    <dgm:pt modelId="{492D0D8A-5F1D-44F8-BC45-6F37DE21C11F}" type="pres">
      <dgm:prSet presAssocID="{ABC77299-7E75-488F-92CC-93FB903F3551}" presName="sp" presStyleCnt="0"/>
      <dgm:spPr/>
    </dgm:pt>
    <dgm:pt modelId="{AAD394DE-5260-4F95-8D24-A235A53686AC}" type="pres">
      <dgm:prSet presAssocID="{F2D9C82B-FF9D-46AF-BB5B-7FE3CC970DB1}" presName="linNode" presStyleCnt="0"/>
      <dgm:spPr/>
    </dgm:pt>
    <dgm:pt modelId="{9341D781-C958-46B8-98E9-E260EEDD0C74}" type="pres">
      <dgm:prSet presAssocID="{F2D9C82B-FF9D-46AF-BB5B-7FE3CC970DB1}" presName="parentText" presStyleLbl="node1" presStyleIdx="2" presStyleCnt="5">
        <dgm:presLayoutVars>
          <dgm:chMax val="1"/>
          <dgm:bulletEnabled val="1"/>
        </dgm:presLayoutVars>
      </dgm:prSet>
      <dgm:spPr/>
      <dgm:t>
        <a:bodyPr/>
        <a:lstStyle/>
        <a:p>
          <a:endParaRPr lang="en-GB"/>
        </a:p>
      </dgm:t>
    </dgm:pt>
    <dgm:pt modelId="{40C72B36-01E8-4159-AF0D-E8DAC3FDA894}" type="pres">
      <dgm:prSet presAssocID="{F2D9C82B-FF9D-46AF-BB5B-7FE3CC970DB1}" presName="descendantText" presStyleLbl="alignAccFollowNode1" presStyleIdx="2" presStyleCnt="3" custScaleY="110741">
        <dgm:presLayoutVars>
          <dgm:bulletEnabled val="1"/>
        </dgm:presLayoutVars>
      </dgm:prSet>
      <dgm:spPr/>
      <dgm:t>
        <a:bodyPr/>
        <a:lstStyle/>
        <a:p>
          <a:endParaRPr lang="en-GB"/>
        </a:p>
      </dgm:t>
    </dgm:pt>
    <dgm:pt modelId="{41AD5F99-D1C3-4650-AF59-A7E8D9A4CEE2}" type="pres">
      <dgm:prSet presAssocID="{28536526-9F37-45A3-94FA-3CB4BA7D8B19}" presName="sp" presStyleCnt="0"/>
      <dgm:spPr/>
    </dgm:pt>
    <dgm:pt modelId="{6BB13081-A575-4415-B15A-10F94E2891CC}" type="pres">
      <dgm:prSet presAssocID="{910D78E6-9371-4EF8-8A83-D5640D80ECEA}" presName="linNode" presStyleCnt="0"/>
      <dgm:spPr/>
    </dgm:pt>
    <dgm:pt modelId="{C8DE7D4A-B43F-4404-9D4C-53C01346315D}" type="pres">
      <dgm:prSet presAssocID="{910D78E6-9371-4EF8-8A83-D5640D80ECEA}" presName="parentText" presStyleLbl="node1" presStyleIdx="3" presStyleCnt="5">
        <dgm:presLayoutVars>
          <dgm:chMax val="1"/>
          <dgm:bulletEnabled val="1"/>
        </dgm:presLayoutVars>
      </dgm:prSet>
      <dgm:spPr/>
      <dgm:t>
        <a:bodyPr/>
        <a:lstStyle/>
        <a:p>
          <a:endParaRPr lang="en-GB"/>
        </a:p>
      </dgm:t>
    </dgm:pt>
    <dgm:pt modelId="{CFEDE520-133C-4F9B-A52C-6229EB0F9894}" type="pres">
      <dgm:prSet presAssocID="{77802899-8263-4E2A-ABAD-4B83600F4079}" presName="sp" presStyleCnt="0"/>
      <dgm:spPr/>
    </dgm:pt>
    <dgm:pt modelId="{A8E9ECF7-5E92-4A49-912B-D0BEA6E260E3}" type="pres">
      <dgm:prSet presAssocID="{1EC12F6F-4DE9-4364-95BC-E6BAF191224E}" presName="linNode" presStyleCnt="0"/>
      <dgm:spPr/>
    </dgm:pt>
    <dgm:pt modelId="{B3F8B878-8652-4D30-8259-2CABF8904E14}" type="pres">
      <dgm:prSet presAssocID="{1EC12F6F-4DE9-4364-95BC-E6BAF191224E}" presName="parentText" presStyleLbl="node1" presStyleIdx="4" presStyleCnt="5">
        <dgm:presLayoutVars>
          <dgm:chMax val="1"/>
          <dgm:bulletEnabled val="1"/>
        </dgm:presLayoutVars>
      </dgm:prSet>
      <dgm:spPr/>
      <dgm:t>
        <a:bodyPr/>
        <a:lstStyle/>
        <a:p>
          <a:endParaRPr lang="en-GB"/>
        </a:p>
      </dgm:t>
    </dgm:pt>
  </dgm:ptLst>
  <dgm:cxnLst>
    <dgm:cxn modelId="{89BC2FC1-706F-481D-88EA-3DDC2A0AC7FF}" type="presOf" srcId="{266D0E9A-C3B7-48F6-98C6-AD7E329C1964}" destId="{720E3255-3679-4933-B845-EF6956F5882F}" srcOrd="0" destOrd="1" presId="urn:microsoft.com/office/officeart/2005/8/layout/vList5"/>
    <dgm:cxn modelId="{25F27D42-58E9-497E-B875-DA8013BCB667}" type="presOf" srcId="{F2D9C82B-FF9D-46AF-BB5B-7FE3CC970DB1}" destId="{9341D781-C958-46B8-98E9-E260EEDD0C74}" srcOrd="0" destOrd="0" presId="urn:microsoft.com/office/officeart/2005/8/layout/vList5"/>
    <dgm:cxn modelId="{4E1AEAFC-256E-4F7E-879B-85251E4BA11F}" type="presOf" srcId="{910D78E6-9371-4EF8-8A83-D5640D80ECEA}" destId="{C8DE7D4A-B43F-4404-9D4C-53C01346315D}" srcOrd="0" destOrd="0" presId="urn:microsoft.com/office/officeart/2005/8/layout/vList5"/>
    <dgm:cxn modelId="{9E88DF13-5BC1-49F3-BB55-198A436B1AE1}" type="presOf" srcId="{037E27EB-381C-4111-A2A0-12CD50E265D1}" destId="{BF7BAF38-CB28-4291-8BF7-19F9FBF04C8E}" srcOrd="0" destOrd="0" presId="urn:microsoft.com/office/officeart/2005/8/layout/vList5"/>
    <dgm:cxn modelId="{76C5596E-DCCC-4741-B8D3-6B4CB806084A}" type="presOf" srcId="{D58A3A94-42BB-40FF-B74A-5642F310FEF5}" destId="{720E3255-3679-4933-B845-EF6956F5882F}" srcOrd="0" destOrd="2" presId="urn:microsoft.com/office/officeart/2005/8/layout/vList5"/>
    <dgm:cxn modelId="{236F96D9-5FA7-47F7-90B3-F5C65BA2A094}" srcId="{745CF439-F59B-4BA1-B2F0-202A2C1E5CB9}" destId="{D58A3A94-42BB-40FF-B74A-5642F310FEF5}" srcOrd="2" destOrd="0" parTransId="{8088AC41-2B1D-4ED3-AF5A-F8D9EFA8459B}" sibTransId="{375B333A-B44E-41C2-81EE-12FF378316F6}"/>
    <dgm:cxn modelId="{C3312C0D-3AC9-40B0-805A-DF7B9573A529}" srcId="{F2D9C82B-FF9D-46AF-BB5B-7FE3CC970DB1}" destId="{4F5D847F-E948-4BF6-BA3A-6800CADFCD78}" srcOrd="2" destOrd="0" parTransId="{09C1B93B-E438-4936-B3D2-494E8C6B61A0}" sibTransId="{2BF780EC-EE02-4D41-AEE7-8951B87FCE99}"/>
    <dgm:cxn modelId="{F00FF6FC-CD3B-4D1F-88F6-4CAE3920D6B4}" srcId="{68FCEA81-3BBF-4F83-B364-71C5A9F59F44}" destId="{1EC12F6F-4DE9-4364-95BC-E6BAF191224E}" srcOrd="4" destOrd="0" parTransId="{FD4A8238-23DC-47F2-A7D8-631B768D6AAB}" sibTransId="{FFAEB48C-EE1A-418A-BCDE-FFCCA8B13838}"/>
    <dgm:cxn modelId="{2D87473D-88BF-4762-BA0C-5BE532FDE64C}" type="presOf" srcId="{73009DAD-8CCA-4EC7-B5C5-FF9BD219768F}" destId="{720E3255-3679-4933-B845-EF6956F5882F}" srcOrd="0" destOrd="0" presId="urn:microsoft.com/office/officeart/2005/8/layout/vList5"/>
    <dgm:cxn modelId="{C2F3F746-710F-4B0E-8B5E-39D6CD4C56E3}" srcId="{037E27EB-381C-4111-A2A0-12CD50E265D1}" destId="{F6795479-DED3-45F8-AE75-ADF832C1833E}" srcOrd="1" destOrd="0" parTransId="{6267DD6F-54C0-4AA2-9DF7-0FF95B3E1742}" sibTransId="{2F08A890-9DB1-4872-B084-74549C0A7CFD}"/>
    <dgm:cxn modelId="{0F86A028-15D0-4A08-B355-1B496D652365}" type="presOf" srcId="{117D9633-9464-4BB5-9253-E046FD2DE82B}" destId="{7E4F2813-14DC-4E72-ACB9-E40BF935E613}" srcOrd="0" destOrd="0" presId="urn:microsoft.com/office/officeart/2005/8/layout/vList5"/>
    <dgm:cxn modelId="{6402FE39-0C2F-4559-9179-FD87773A5243}" type="presOf" srcId="{F6795479-DED3-45F8-AE75-ADF832C1833E}" destId="{7E4F2813-14DC-4E72-ACB9-E40BF935E613}" srcOrd="0" destOrd="1" presId="urn:microsoft.com/office/officeart/2005/8/layout/vList5"/>
    <dgm:cxn modelId="{23AFBA80-83C6-4681-8805-14ED76C44479}" srcId="{68FCEA81-3BBF-4F83-B364-71C5A9F59F44}" destId="{037E27EB-381C-4111-A2A0-12CD50E265D1}" srcOrd="0" destOrd="0" parTransId="{67D8B61E-E546-45F0-BFC4-F0D27C4D7799}" sibTransId="{F335A2B7-53C1-4B03-82BC-09B57498BB5A}"/>
    <dgm:cxn modelId="{C85F94F9-2AE6-4ACA-847A-5ECBA29C278F}" type="presOf" srcId="{47EC1CF2-C140-4FA4-AB1B-E2DDAB4D13B8}" destId="{720E3255-3679-4933-B845-EF6956F5882F}" srcOrd="0" destOrd="3" presId="urn:microsoft.com/office/officeart/2005/8/layout/vList5"/>
    <dgm:cxn modelId="{F138A01F-D1D8-4804-A513-CB17682153B7}" type="presOf" srcId="{68FCEA81-3BBF-4F83-B364-71C5A9F59F44}" destId="{E4C0D26F-D4D3-4BDA-AFEF-812008C7A57F}" srcOrd="0" destOrd="0" presId="urn:microsoft.com/office/officeart/2005/8/layout/vList5"/>
    <dgm:cxn modelId="{CBAC86A6-1ADE-4DC1-B91F-FFB899A7F3CF}" type="presOf" srcId="{1EC12F6F-4DE9-4364-95BC-E6BAF191224E}" destId="{B3F8B878-8652-4D30-8259-2CABF8904E14}" srcOrd="0" destOrd="0" presId="urn:microsoft.com/office/officeart/2005/8/layout/vList5"/>
    <dgm:cxn modelId="{5926D8B1-3930-447E-9C64-EB17228F9DB6}" srcId="{745CF439-F59B-4BA1-B2F0-202A2C1E5CB9}" destId="{47EC1CF2-C140-4FA4-AB1B-E2DDAB4D13B8}" srcOrd="3" destOrd="0" parTransId="{C83E24F2-0806-4CE7-9A29-F3F16C085743}" sibTransId="{01C1094E-E38D-4857-B926-DA1949F02BAD}"/>
    <dgm:cxn modelId="{D1F47A78-85CA-4B9F-9E9E-72B7E3527286}" srcId="{037E27EB-381C-4111-A2A0-12CD50E265D1}" destId="{117D9633-9464-4BB5-9253-E046FD2DE82B}" srcOrd="0" destOrd="0" parTransId="{6BF48858-4415-4814-9C69-A9DE792E4D7C}" sibTransId="{A7067B29-FAC1-4FA0-A895-9683A0D24C44}"/>
    <dgm:cxn modelId="{C018F2E3-B623-478C-A3D9-6B9639578835}" srcId="{745CF439-F59B-4BA1-B2F0-202A2C1E5CB9}" destId="{73009DAD-8CCA-4EC7-B5C5-FF9BD219768F}" srcOrd="0" destOrd="0" parTransId="{4ABAC02D-F5AE-4B8B-B405-4E062F15CE3A}" sibTransId="{3D65E193-057F-48C7-BEC8-4F8F391C3D74}"/>
    <dgm:cxn modelId="{FDC6E4B6-F672-4420-A52F-F74B6A4FD76E}" srcId="{745CF439-F59B-4BA1-B2F0-202A2C1E5CB9}" destId="{266D0E9A-C3B7-48F6-98C6-AD7E329C1964}" srcOrd="1" destOrd="0" parTransId="{3A2DCCB5-4997-4DED-99D1-51FD1A952110}" sibTransId="{DDF2BBED-4F8A-4D1E-B1EA-47E719E901A3}"/>
    <dgm:cxn modelId="{BEAF0C82-B266-4142-B6A8-CA6EA0B86FF6}" srcId="{68FCEA81-3BBF-4F83-B364-71C5A9F59F44}" destId="{910D78E6-9371-4EF8-8A83-D5640D80ECEA}" srcOrd="3" destOrd="0" parTransId="{17B9D2E4-2434-4FF0-A501-640B189BDD7D}" sibTransId="{77802899-8263-4E2A-ABAD-4B83600F4079}"/>
    <dgm:cxn modelId="{99D37BED-DCCE-4445-A22C-966C3B0D013F}" type="presOf" srcId="{745CF439-F59B-4BA1-B2F0-202A2C1E5CB9}" destId="{7C4A6B85-FDDC-44A8-B22D-F707D517633A}" srcOrd="0" destOrd="0" presId="urn:microsoft.com/office/officeart/2005/8/layout/vList5"/>
    <dgm:cxn modelId="{22917A02-239A-471A-8174-86F378D45A41}" type="presOf" srcId="{1080CB9E-A1C9-4440-BDF4-1ED0AA915F6E}" destId="{40C72B36-01E8-4159-AF0D-E8DAC3FDA894}" srcOrd="0" destOrd="0" presId="urn:microsoft.com/office/officeart/2005/8/layout/vList5"/>
    <dgm:cxn modelId="{E0BC964D-F6BE-4FE3-87BE-613DFFF5A99E}" srcId="{68FCEA81-3BBF-4F83-B364-71C5A9F59F44}" destId="{745CF439-F59B-4BA1-B2F0-202A2C1E5CB9}" srcOrd="1" destOrd="0" parTransId="{45E5081A-711A-4D05-88A4-B3646EAEBDBC}" sibTransId="{ABC77299-7E75-488F-92CC-93FB903F3551}"/>
    <dgm:cxn modelId="{41D10117-1162-42A2-AD32-9AECCD529126}" srcId="{F2D9C82B-FF9D-46AF-BB5B-7FE3CC970DB1}" destId="{1080CB9E-A1C9-4440-BDF4-1ED0AA915F6E}" srcOrd="0" destOrd="0" parTransId="{868F2E17-3C3C-46F9-8367-CAE5AC1AD184}" sibTransId="{9998504E-17C0-4E13-AB07-B9E96B719029}"/>
    <dgm:cxn modelId="{1E0D2F1A-CDC7-43D2-91F6-A04DF3C0073A}" type="presOf" srcId="{9C832F9A-731F-4881-A7E7-2E89362BE401}" destId="{40C72B36-01E8-4159-AF0D-E8DAC3FDA894}" srcOrd="0" destOrd="1" presId="urn:microsoft.com/office/officeart/2005/8/layout/vList5"/>
    <dgm:cxn modelId="{805F4263-66D4-4AD6-B026-266013E3772F}" srcId="{F2D9C82B-FF9D-46AF-BB5B-7FE3CC970DB1}" destId="{9C832F9A-731F-4881-A7E7-2E89362BE401}" srcOrd="1" destOrd="0" parTransId="{B373FA4B-25A6-43DD-ADB1-C34CBAEC105B}" sibTransId="{01507A92-4515-4BC3-974B-1DE9B3B09C95}"/>
    <dgm:cxn modelId="{1E81E251-5727-4D04-8C54-211E85EE060B}" srcId="{68FCEA81-3BBF-4F83-B364-71C5A9F59F44}" destId="{F2D9C82B-FF9D-46AF-BB5B-7FE3CC970DB1}" srcOrd="2" destOrd="0" parTransId="{56BDF0DD-17A7-4A40-9B2C-97B6528C0661}" sibTransId="{28536526-9F37-45A3-94FA-3CB4BA7D8B19}"/>
    <dgm:cxn modelId="{23781D7D-A018-4D7C-BF56-014DB13A6785}" type="presOf" srcId="{4F5D847F-E948-4BF6-BA3A-6800CADFCD78}" destId="{40C72B36-01E8-4159-AF0D-E8DAC3FDA894}" srcOrd="0" destOrd="2" presId="urn:microsoft.com/office/officeart/2005/8/layout/vList5"/>
    <dgm:cxn modelId="{3D1B4EFF-4634-477A-B043-BC1204049287}" type="presParOf" srcId="{E4C0D26F-D4D3-4BDA-AFEF-812008C7A57F}" destId="{64D29C15-ACEA-4880-8FEC-BF17A9ADD459}" srcOrd="0" destOrd="0" presId="urn:microsoft.com/office/officeart/2005/8/layout/vList5"/>
    <dgm:cxn modelId="{8FC52F94-E952-416E-B319-5E6A0EE5F741}" type="presParOf" srcId="{64D29C15-ACEA-4880-8FEC-BF17A9ADD459}" destId="{BF7BAF38-CB28-4291-8BF7-19F9FBF04C8E}" srcOrd="0" destOrd="0" presId="urn:microsoft.com/office/officeart/2005/8/layout/vList5"/>
    <dgm:cxn modelId="{32D94CBF-E57A-4167-BD64-FC0A2DAEAAA5}" type="presParOf" srcId="{64D29C15-ACEA-4880-8FEC-BF17A9ADD459}" destId="{7E4F2813-14DC-4E72-ACB9-E40BF935E613}" srcOrd="1" destOrd="0" presId="urn:microsoft.com/office/officeart/2005/8/layout/vList5"/>
    <dgm:cxn modelId="{380F3F72-1E0C-4726-B43F-5C64BB2AD5A4}" type="presParOf" srcId="{E4C0D26F-D4D3-4BDA-AFEF-812008C7A57F}" destId="{ADBB95A1-D3E3-458E-A322-BCBA6C5E9666}" srcOrd="1" destOrd="0" presId="urn:microsoft.com/office/officeart/2005/8/layout/vList5"/>
    <dgm:cxn modelId="{9A62BCA0-036C-477C-B078-349C9D06C6BE}" type="presParOf" srcId="{E4C0D26F-D4D3-4BDA-AFEF-812008C7A57F}" destId="{E1A73339-C280-4592-9554-1EF354531189}" srcOrd="2" destOrd="0" presId="urn:microsoft.com/office/officeart/2005/8/layout/vList5"/>
    <dgm:cxn modelId="{4B9A6A36-08E7-4405-9EA9-F6B6FEDE7AFF}" type="presParOf" srcId="{E1A73339-C280-4592-9554-1EF354531189}" destId="{7C4A6B85-FDDC-44A8-B22D-F707D517633A}" srcOrd="0" destOrd="0" presId="urn:microsoft.com/office/officeart/2005/8/layout/vList5"/>
    <dgm:cxn modelId="{BFA14AD3-591B-46F0-BBD0-0A7FBABB59FA}" type="presParOf" srcId="{E1A73339-C280-4592-9554-1EF354531189}" destId="{720E3255-3679-4933-B845-EF6956F5882F}" srcOrd="1" destOrd="0" presId="urn:microsoft.com/office/officeart/2005/8/layout/vList5"/>
    <dgm:cxn modelId="{6A6B0879-C32C-486C-8CA1-F5062C036CCB}" type="presParOf" srcId="{E4C0D26F-D4D3-4BDA-AFEF-812008C7A57F}" destId="{492D0D8A-5F1D-44F8-BC45-6F37DE21C11F}" srcOrd="3" destOrd="0" presId="urn:microsoft.com/office/officeart/2005/8/layout/vList5"/>
    <dgm:cxn modelId="{01E8B5C8-7EFA-4111-BE76-4414B3952F3A}" type="presParOf" srcId="{E4C0D26F-D4D3-4BDA-AFEF-812008C7A57F}" destId="{AAD394DE-5260-4F95-8D24-A235A53686AC}" srcOrd="4" destOrd="0" presId="urn:microsoft.com/office/officeart/2005/8/layout/vList5"/>
    <dgm:cxn modelId="{F343AE7C-07C3-4E1C-9796-7BE86D395B71}" type="presParOf" srcId="{AAD394DE-5260-4F95-8D24-A235A53686AC}" destId="{9341D781-C958-46B8-98E9-E260EEDD0C74}" srcOrd="0" destOrd="0" presId="urn:microsoft.com/office/officeart/2005/8/layout/vList5"/>
    <dgm:cxn modelId="{485BBBB2-DB6E-44C5-9635-6F5B30F17562}" type="presParOf" srcId="{AAD394DE-5260-4F95-8D24-A235A53686AC}" destId="{40C72B36-01E8-4159-AF0D-E8DAC3FDA894}" srcOrd="1" destOrd="0" presId="urn:microsoft.com/office/officeart/2005/8/layout/vList5"/>
    <dgm:cxn modelId="{E7ECA228-DF9A-4EFC-8ED4-4D132B39E866}" type="presParOf" srcId="{E4C0D26F-D4D3-4BDA-AFEF-812008C7A57F}" destId="{41AD5F99-D1C3-4650-AF59-A7E8D9A4CEE2}" srcOrd="5" destOrd="0" presId="urn:microsoft.com/office/officeart/2005/8/layout/vList5"/>
    <dgm:cxn modelId="{8BEA8FAD-AC51-47E5-9B46-CE6EDF36C214}" type="presParOf" srcId="{E4C0D26F-D4D3-4BDA-AFEF-812008C7A57F}" destId="{6BB13081-A575-4415-B15A-10F94E2891CC}" srcOrd="6" destOrd="0" presId="urn:microsoft.com/office/officeart/2005/8/layout/vList5"/>
    <dgm:cxn modelId="{A485D1BD-2F2B-4D50-B4AB-566034689A7A}" type="presParOf" srcId="{6BB13081-A575-4415-B15A-10F94E2891CC}" destId="{C8DE7D4A-B43F-4404-9D4C-53C01346315D}" srcOrd="0" destOrd="0" presId="urn:microsoft.com/office/officeart/2005/8/layout/vList5"/>
    <dgm:cxn modelId="{3A0C17AA-0031-4D9F-BCBC-E9F9D8BF500D}" type="presParOf" srcId="{E4C0D26F-D4D3-4BDA-AFEF-812008C7A57F}" destId="{CFEDE520-133C-4F9B-A52C-6229EB0F9894}" srcOrd="7" destOrd="0" presId="urn:microsoft.com/office/officeart/2005/8/layout/vList5"/>
    <dgm:cxn modelId="{AD84B1F1-7871-47CA-8147-7AC8E4DF2E70}" type="presParOf" srcId="{E4C0D26F-D4D3-4BDA-AFEF-812008C7A57F}" destId="{A8E9ECF7-5E92-4A49-912B-D0BEA6E260E3}" srcOrd="8" destOrd="0" presId="urn:microsoft.com/office/officeart/2005/8/layout/vList5"/>
    <dgm:cxn modelId="{EF2D3232-8CFB-48FC-8276-8394E6304787}" type="presParOf" srcId="{A8E9ECF7-5E92-4A49-912B-D0BEA6E260E3}" destId="{B3F8B878-8652-4D30-8259-2CABF8904E14}" srcOrd="0" destOrd="0" presId="urn:microsoft.com/office/officeart/2005/8/layout/vList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F2813-14DC-4E72-ACB9-E40BF935E613}">
      <dsp:nvSpPr>
        <dsp:cNvPr id="0" name=""/>
        <dsp:cNvSpPr/>
      </dsp:nvSpPr>
      <dsp:spPr>
        <a:xfrm rot="5400000">
          <a:off x="5499964" y="-2275874"/>
          <a:ext cx="795649" cy="555086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Implementation of ICS Peer Support Model for individual Critical Care Staff and groups</a:t>
          </a:r>
        </a:p>
        <a:p>
          <a:pPr marL="114300" lvl="1" indent="-114300" algn="l" defTabSz="622300">
            <a:lnSpc>
              <a:spcPct val="90000"/>
            </a:lnSpc>
            <a:spcBef>
              <a:spcPct val="0"/>
            </a:spcBef>
            <a:spcAft>
              <a:spcPct val="15000"/>
            </a:spcAft>
            <a:buChar char="••"/>
          </a:pPr>
          <a:r>
            <a:rPr lang="en-GB" sz="1400" kern="1200" dirty="0"/>
            <a:t>Provide restorative supervision through supportive conversations and signposting to other services</a:t>
          </a:r>
        </a:p>
      </dsp:txBody>
      <dsp:txXfrm rot="-5400000">
        <a:off x="3122359" y="140571"/>
        <a:ext cx="5512020" cy="717969"/>
      </dsp:txXfrm>
    </dsp:sp>
    <dsp:sp modelId="{BF7BAF38-CB28-4291-8BF7-19F9FBF04C8E}">
      <dsp:nvSpPr>
        <dsp:cNvPr id="0" name=""/>
        <dsp:cNvSpPr/>
      </dsp:nvSpPr>
      <dsp:spPr>
        <a:xfrm>
          <a:off x="0" y="2274"/>
          <a:ext cx="3122358" cy="9945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GB" sz="5000" kern="1200" dirty="0"/>
            <a:t>S</a:t>
          </a:r>
        </a:p>
      </dsp:txBody>
      <dsp:txXfrm>
        <a:off x="48551" y="50825"/>
        <a:ext cx="3025256" cy="897460"/>
      </dsp:txXfrm>
    </dsp:sp>
    <dsp:sp modelId="{720E3255-3679-4933-B845-EF6956F5882F}">
      <dsp:nvSpPr>
        <dsp:cNvPr id="0" name=""/>
        <dsp:cNvSpPr/>
      </dsp:nvSpPr>
      <dsp:spPr>
        <a:xfrm rot="5400000">
          <a:off x="5423203" y="-1231584"/>
          <a:ext cx="949170" cy="555086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Providing a more supportive model through restorative supervision this will include the following measures:</a:t>
          </a:r>
        </a:p>
        <a:p>
          <a:pPr marL="114300" lvl="1" indent="-114300" algn="l" defTabSz="622300">
            <a:lnSpc>
              <a:spcPct val="90000"/>
            </a:lnSpc>
            <a:spcBef>
              <a:spcPct val="0"/>
            </a:spcBef>
            <a:spcAft>
              <a:spcPct val="15000"/>
            </a:spcAft>
            <a:buChar char="••"/>
          </a:pPr>
          <a:r>
            <a:rPr lang="en-GB" sz="1400" kern="1200" dirty="0"/>
            <a:t>Increase staff retention</a:t>
          </a:r>
        </a:p>
        <a:p>
          <a:pPr marL="114300" lvl="1" indent="-114300" algn="l" defTabSz="622300">
            <a:lnSpc>
              <a:spcPct val="90000"/>
            </a:lnSpc>
            <a:spcBef>
              <a:spcPct val="0"/>
            </a:spcBef>
            <a:spcAft>
              <a:spcPct val="15000"/>
            </a:spcAft>
            <a:buChar char="••"/>
          </a:pPr>
          <a:r>
            <a:rPr lang="en-GB" sz="1400" kern="1200" dirty="0"/>
            <a:t>Reduce absenteeism related to stress and anxiety</a:t>
          </a:r>
        </a:p>
        <a:p>
          <a:pPr marL="114300" lvl="1" indent="-114300" algn="l" defTabSz="622300">
            <a:lnSpc>
              <a:spcPct val="90000"/>
            </a:lnSpc>
            <a:spcBef>
              <a:spcPct val="0"/>
            </a:spcBef>
            <a:spcAft>
              <a:spcPct val="15000"/>
            </a:spcAft>
            <a:buChar char="••"/>
          </a:pPr>
          <a:r>
            <a:rPr lang="en-GB" sz="1400" kern="1200" dirty="0"/>
            <a:t>Increase role satisfaction</a:t>
          </a:r>
        </a:p>
      </dsp:txBody>
      <dsp:txXfrm rot="-5400000">
        <a:off x="3122359" y="1115595"/>
        <a:ext cx="5504525" cy="856500"/>
      </dsp:txXfrm>
    </dsp:sp>
    <dsp:sp modelId="{7C4A6B85-FDDC-44A8-B22D-F707D517633A}">
      <dsp:nvSpPr>
        <dsp:cNvPr id="0" name=""/>
        <dsp:cNvSpPr/>
      </dsp:nvSpPr>
      <dsp:spPr>
        <a:xfrm>
          <a:off x="0" y="1046564"/>
          <a:ext cx="3122358" cy="9945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GB" sz="5000" kern="1200" dirty="0"/>
            <a:t>M</a:t>
          </a:r>
        </a:p>
      </dsp:txBody>
      <dsp:txXfrm>
        <a:off x="48551" y="1095115"/>
        <a:ext cx="3025256" cy="897460"/>
      </dsp:txXfrm>
    </dsp:sp>
    <dsp:sp modelId="{40C72B36-01E8-4159-AF0D-E8DAC3FDA894}">
      <dsp:nvSpPr>
        <dsp:cNvPr id="0" name=""/>
        <dsp:cNvSpPr/>
      </dsp:nvSpPr>
      <dsp:spPr>
        <a:xfrm rot="5400000">
          <a:off x="5457233" y="-187294"/>
          <a:ext cx="881110" cy="555086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Evidence based model introduced by the ICS.</a:t>
          </a:r>
        </a:p>
        <a:p>
          <a:pPr marL="114300" lvl="1" indent="-114300" algn="l" defTabSz="622300">
            <a:lnSpc>
              <a:spcPct val="90000"/>
            </a:lnSpc>
            <a:spcBef>
              <a:spcPct val="0"/>
            </a:spcBef>
            <a:spcAft>
              <a:spcPct val="15000"/>
            </a:spcAft>
            <a:buChar char="••"/>
          </a:pPr>
          <a:r>
            <a:rPr lang="en-GB" sz="1400" kern="1200" dirty="0"/>
            <a:t>Survey results and QI proposal has enabled clear Leadership and management support </a:t>
          </a:r>
        </a:p>
        <a:p>
          <a:pPr marL="114300" lvl="1" indent="-114300" algn="l" defTabSz="622300">
            <a:lnSpc>
              <a:spcPct val="90000"/>
            </a:lnSpc>
            <a:spcBef>
              <a:spcPct val="0"/>
            </a:spcBef>
            <a:spcAft>
              <a:spcPct val="15000"/>
            </a:spcAft>
            <a:buChar char="••"/>
          </a:pPr>
          <a:r>
            <a:rPr lang="en-GB" sz="1400" kern="1200" dirty="0"/>
            <a:t>Governance development for Peer support including supervision from Psychologist and Trust Counsellor for Peer Supporters</a:t>
          </a:r>
        </a:p>
      </dsp:txBody>
      <dsp:txXfrm rot="-5400000">
        <a:off x="3122358" y="2190593"/>
        <a:ext cx="5507848" cy="795086"/>
      </dsp:txXfrm>
    </dsp:sp>
    <dsp:sp modelId="{9341D781-C958-46B8-98E9-E260EEDD0C74}">
      <dsp:nvSpPr>
        <dsp:cNvPr id="0" name=""/>
        <dsp:cNvSpPr/>
      </dsp:nvSpPr>
      <dsp:spPr>
        <a:xfrm>
          <a:off x="0" y="2090854"/>
          <a:ext cx="3122358" cy="9945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GB" sz="5000" kern="1200" dirty="0"/>
            <a:t>A</a:t>
          </a:r>
        </a:p>
      </dsp:txBody>
      <dsp:txXfrm>
        <a:off x="48551" y="2139405"/>
        <a:ext cx="3025256" cy="897460"/>
      </dsp:txXfrm>
    </dsp:sp>
    <dsp:sp modelId="{C8DE7D4A-B43F-4404-9D4C-53C01346315D}">
      <dsp:nvSpPr>
        <dsp:cNvPr id="0" name=""/>
        <dsp:cNvSpPr/>
      </dsp:nvSpPr>
      <dsp:spPr>
        <a:xfrm>
          <a:off x="0" y="3135145"/>
          <a:ext cx="3122358" cy="9945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GB" sz="5000" kern="1200" dirty="0"/>
            <a:t>R</a:t>
          </a:r>
        </a:p>
      </dsp:txBody>
      <dsp:txXfrm>
        <a:off x="48551" y="3183696"/>
        <a:ext cx="3025256" cy="897460"/>
      </dsp:txXfrm>
    </dsp:sp>
    <dsp:sp modelId="{B3F8B878-8652-4D30-8259-2CABF8904E14}">
      <dsp:nvSpPr>
        <dsp:cNvPr id="0" name=""/>
        <dsp:cNvSpPr/>
      </dsp:nvSpPr>
      <dsp:spPr>
        <a:xfrm>
          <a:off x="0" y="4179435"/>
          <a:ext cx="3122358" cy="9945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GB" sz="5000" kern="1200" dirty="0"/>
            <a:t>T</a:t>
          </a:r>
        </a:p>
      </dsp:txBody>
      <dsp:txXfrm>
        <a:off x="48551" y="4227986"/>
        <a:ext cx="3025256" cy="89746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B60737-A0FF-4777-807F-84A9083C9055}" type="datetimeFigureOut">
              <a:rPr lang="en-GB" smtClean="0"/>
              <a:pPr/>
              <a:t>07/04/2022</a:t>
            </a:fld>
            <a:endParaRPr lang="en-GB" dirty="0"/>
          </a:p>
        </p:txBody>
      </p:sp>
      <p:sp>
        <p:nvSpPr>
          <p:cNvPr id="4" name="Slide Image Placeholder 3"/>
          <p:cNvSpPr>
            <a:spLocks noGrp="1" noRot="1" noChangeAspect="1"/>
          </p:cNvSpPr>
          <p:nvPr>
            <p:ph type="sldImg" idx="2"/>
          </p:nvPr>
        </p:nvSpPr>
        <p:spPr>
          <a:xfrm>
            <a:off x="1244600" y="1143000"/>
            <a:ext cx="4368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30D241-2499-4B16-9841-21782D430726}" type="slidenum">
              <a:rPr lang="en-GB" smtClean="0"/>
              <a:pPr/>
              <a:t>‹#›</a:t>
            </a:fld>
            <a:endParaRPr lang="en-GB" dirty="0"/>
          </a:p>
        </p:txBody>
      </p:sp>
    </p:spTree>
    <p:extLst>
      <p:ext uri="{BB962C8B-B14F-4D97-AF65-F5344CB8AC3E}">
        <p14:creationId xmlns:p14="http://schemas.microsoft.com/office/powerpoint/2010/main" val="936976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30D241-2499-4B16-9841-21782D430726}" type="slidenum">
              <a:rPr lang="en-GB" smtClean="0"/>
              <a:pPr/>
              <a:t>1</a:t>
            </a:fld>
            <a:endParaRPr lang="en-GB" dirty="0"/>
          </a:p>
        </p:txBody>
      </p:sp>
    </p:spTree>
    <p:extLst>
      <p:ext uri="{BB962C8B-B14F-4D97-AF65-F5344CB8AC3E}">
        <p14:creationId xmlns:p14="http://schemas.microsoft.com/office/powerpoint/2010/main" val="244178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3499590"/>
            <a:ext cx="25733931" cy="7444669"/>
          </a:xfrm>
        </p:spPr>
        <p:txBody>
          <a:bodyPr anchor="b"/>
          <a:lstStyle>
            <a:lvl1pPr algn="ctr">
              <a:defRPr sz="18709"/>
            </a:lvl1pPr>
          </a:lstStyle>
          <a:p>
            <a:r>
              <a:rPr lang="en-US"/>
              <a:t>Click to edit Master title style</a:t>
            </a:r>
            <a:endParaRPr lang="en-US" dirty="0"/>
          </a:p>
        </p:txBody>
      </p:sp>
      <p:sp>
        <p:nvSpPr>
          <p:cNvPr id="3" name="Subtitle 2"/>
          <p:cNvSpPr>
            <a:spLocks noGrp="1"/>
          </p:cNvSpPr>
          <p:nvPr>
            <p:ph type="subTitle" idx="1"/>
          </p:nvPr>
        </p:nvSpPr>
        <p:spPr>
          <a:xfrm>
            <a:off x="3784402" y="11231355"/>
            <a:ext cx="22706410" cy="5162758"/>
          </a:xfrm>
        </p:spPr>
        <p:txBody>
          <a:bodyPr/>
          <a:lstStyle>
            <a:lvl1pPr marL="0" indent="0" algn="ctr">
              <a:buNone/>
              <a:defRPr sz="7483"/>
            </a:lvl1pPr>
            <a:lvl2pPr marL="1425595" indent="0" algn="ctr">
              <a:buNone/>
              <a:defRPr sz="6236"/>
            </a:lvl2pPr>
            <a:lvl3pPr marL="2851191" indent="0" algn="ctr">
              <a:buNone/>
              <a:defRPr sz="5613"/>
            </a:lvl3pPr>
            <a:lvl4pPr marL="4276786" indent="0" algn="ctr">
              <a:buNone/>
              <a:defRPr sz="4989"/>
            </a:lvl4pPr>
            <a:lvl5pPr marL="5702381" indent="0" algn="ctr">
              <a:buNone/>
              <a:defRPr sz="4989"/>
            </a:lvl5pPr>
            <a:lvl6pPr marL="7127977" indent="0" algn="ctr">
              <a:buNone/>
              <a:defRPr sz="4989"/>
            </a:lvl6pPr>
            <a:lvl7pPr marL="8553572" indent="0" algn="ctr">
              <a:buNone/>
              <a:defRPr sz="4989"/>
            </a:lvl7pPr>
            <a:lvl8pPr marL="9979167" indent="0" algn="ctr">
              <a:buNone/>
              <a:defRPr sz="4989"/>
            </a:lvl8pPr>
            <a:lvl9pPr marL="11404763" indent="0" algn="ctr">
              <a:buNone/>
              <a:defRPr sz="498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D62648-90DF-4A8A-B904-27C97D0E2E5A}" type="datetimeFigureOut">
              <a:rPr lang="en-GB" smtClean="0"/>
              <a:pPr/>
              <a:t>07/04/2022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4AEC98-824B-4F85-81FF-BDE1D5346EF3}" type="slidenum">
              <a:rPr lang="en-GB" smtClean="0"/>
              <a:pPr/>
              <a:t>‹#›</a:t>
            </a:fld>
            <a:endParaRPr lang="en-GB" dirty="0"/>
          </a:p>
        </p:txBody>
      </p:sp>
    </p:spTree>
    <p:extLst>
      <p:ext uri="{BB962C8B-B14F-4D97-AF65-F5344CB8AC3E}">
        <p14:creationId xmlns:p14="http://schemas.microsoft.com/office/powerpoint/2010/main" val="1710927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D62648-90DF-4A8A-B904-27C97D0E2E5A}" type="datetimeFigureOut">
              <a:rPr lang="en-GB" smtClean="0"/>
              <a:pPr/>
              <a:t>07/04/2022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4AEC98-824B-4F85-81FF-BDE1D5346EF3}" type="slidenum">
              <a:rPr lang="en-GB" smtClean="0"/>
              <a:pPr/>
              <a:t>‹#›</a:t>
            </a:fld>
            <a:endParaRPr lang="en-GB" dirty="0"/>
          </a:p>
        </p:txBody>
      </p:sp>
    </p:spTree>
    <p:extLst>
      <p:ext uri="{BB962C8B-B14F-4D97-AF65-F5344CB8AC3E}">
        <p14:creationId xmlns:p14="http://schemas.microsoft.com/office/powerpoint/2010/main" val="345065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1138480"/>
            <a:ext cx="6528093" cy="1812163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1138480"/>
            <a:ext cx="19205838" cy="181216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D62648-90DF-4A8A-B904-27C97D0E2E5A}" type="datetimeFigureOut">
              <a:rPr lang="en-GB" smtClean="0"/>
              <a:pPr/>
              <a:t>07/04/2022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4AEC98-824B-4F85-81FF-BDE1D5346EF3}" type="slidenum">
              <a:rPr lang="en-GB" smtClean="0"/>
              <a:pPr/>
              <a:t>‹#›</a:t>
            </a:fld>
            <a:endParaRPr lang="en-GB" dirty="0"/>
          </a:p>
        </p:txBody>
      </p:sp>
    </p:spTree>
    <p:extLst>
      <p:ext uri="{BB962C8B-B14F-4D97-AF65-F5344CB8AC3E}">
        <p14:creationId xmlns:p14="http://schemas.microsoft.com/office/powerpoint/2010/main" val="1834800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D62648-90DF-4A8A-B904-27C97D0E2E5A}" type="datetimeFigureOut">
              <a:rPr lang="en-GB" smtClean="0"/>
              <a:pPr/>
              <a:t>07/04/2022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4AEC98-824B-4F85-81FF-BDE1D5346EF3}" type="slidenum">
              <a:rPr lang="en-GB" smtClean="0"/>
              <a:pPr/>
              <a:t>‹#›</a:t>
            </a:fld>
            <a:endParaRPr lang="en-GB" dirty="0"/>
          </a:p>
        </p:txBody>
      </p:sp>
    </p:spTree>
    <p:extLst>
      <p:ext uri="{BB962C8B-B14F-4D97-AF65-F5344CB8AC3E}">
        <p14:creationId xmlns:p14="http://schemas.microsoft.com/office/powerpoint/2010/main" val="66301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5331063"/>
            <a:ext cx="26112371" cy="8894992"/>
          </a:xfrm>
        </p:spPr>
        <p:txBody>
          <a:bodyPr anchor="b"/>
          <a:lstStyle>
            <a:lvl1pPr>
              <a:defRPr sz="18709"/>
            </a:lvl1pPr>
          </a:lstStyle>
          <a:p>
            <a:r>
              <a:rPr lang="en-US"/>
              <a:t>Click to edit Master title style</a:t>
            </a:r>
            <a:endParaRPr lang="en-US" dirty="0"/>
          </a:p>
        </p:txBody>
      </p:sp>
      <p:sp>
        <p:nvSpPr>
          <p:cNvPr id="3" name="Text Placeholder 2"/>
          <p:cNvSpPr>
            <a:spLocks noGrp="1"/>
          </p:cNvSpPr>
          <p:nvPr>
            <p:ph type="body" idx="1"/>
          </p:nvPr>
        </p:nvSpPr>
        <p:spPr>
          <a:xfrm>
            <a:off x="2065654" y="14310205"/>
            <a:ext cx="26112371" cy="4677666"/>
          </a:xfrm>
        </p:spPr>
        <p:txBody>
          <a:bodyPr/>
          <a:lstStyle>
            <a:lvl1pPr marL="0" indent="0">
              <a:buNone/>
              <a:defRPr sz="7483">
                <a:solidFill>
                  <a:schemeClr val="tx1"/>
                </a:solidFill>
              </a:defRPr>
            </a:lvl1pPr>
            <a:lvl2pPr marL="1425595" indent="0">
              <a:buNone/>
              <a:defRPr sz="6236">
                <a:solidFill>
                  <a:schemeClr val="tx1">
                    <a:tint val="75000"/>
                  </a:schemeClr>
                </a:solidFill>
              </a:defRPr>
            </a:lvl2pPr>
            <a:lvl3pPr marL="2851191" indent="0">
              <a:buNone/>
              <a:defRPr sz="5613">
                <a:solidFill>
                  <a:schemeClr val="tx1">
                    <a:tint val="75000"/>
                  </a:schemeClr>
                </a:solidFill>
              </a:defRPr>
            </a:lvl3pPr>
            <a:lvl4pPr marL="4276786" indent="0">
              <a:buNone/>
              <a:defRPr sz="4989">
                <a:solidFill>
                  <a:schemeClr val="tx1">
                    <a:tint val="75000"/>
                  </a:schemeClr>
                </a:solidFill>
              </a:defRPr>
            </a:lvl4pPr>
            <a:lvl5pPr marL="5702381" indent="0">
              <a:buNone/>
              <a:defRPr sz="4989">
                <a:solidFill>
                  <a:schemeClr val="tx1">
                    <a:tint val="75000"/>
                  </a:schemeClr>
                </a:solidFill>
              </a:defRPr>
            </a:lvl5pPr>
            <a:lvl6pPr marL="7127977" indent="0">
              <a:buNone/>
              <a:defRPr sz="4989">
                <a:solidFill>
                  <a:schemeClr val="tx1">
                    <a:tint val="75000"/>
                  </a:schemeClr>
                </a:solidFill>
              </a:defRPr>
            </a:lvl6pPr>
            <a:lvl7pPr marL="8553572" indent="0">
              <a:buNone/>
              <a:defRPr sz="4989">
                <a:solidFill>
                  <a:schemeClr val="tx1">
                    <a:tint val="75000"/>
                  </a:schemeClr>
                </a:solidFill>
              </a:defRPr>
            </a:lvl7pPr>
            <a:lvl8pPr marL="9979167" indent="0">
              <a:buNone/>
              <a:defRPr sz="4989">
                <a:solidFill>
                  <a:schemeClr val="tx1">
                    <a:tint val="75000"/>
                  </a:schemeClr>
                </a:solidFill>
              </a:defRPr>
            </a:lvl8pPr>
            <a:lvl9pPr marL="11404763" indent="0">
              <a:buNone/>
              <a:defRPr sz="498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D62648-90DF-4A8A-B904-27C97D0E2E5A}" type="datetimeFigureOut">
              <a:rPr lang="en-GB" smtClean="0"/>
              <a:pPr/>
              <a:t>07/04/2022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4AEC98-824B-4F85-81FF-BDE1D5346EF3}" type="slidenum">
              <a:rPr lang="en-GB" smtClean="0"/>
              <a:pPr/>
              <a:t>‹#›</a:t>
            </a:fld>
            <a:endParaRPr lang="en-GB" dirty="0"/>
          </a:p>
        </p:txBody>
      </p:sp>
    </p:spTree>
    <p:extLst>
      <p:ext uri="{BB962C8B-B14F-4D97-AF65-F5344CB8AC3E}">
        <p14:creationId xmlns:p14="http://schemas.microsoft.com/office/powerpoint/2010/main" val="264380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5692400"/>
            <a:ext cx="12866966" cy="13567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5692400"/>
            <a:ext cx="12866966" cy="13567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D62648-90DF-4A8A-B904-27C97D0E2E5A}" type="datetimeFigureOut">
              <a:rPr lang="en-GB" smtClean="0"/>
              <a:pPr/>
              <a:t>07/04/2022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24AEC98-824B-4F85-81FF-BDE1D5346EF3}" type="slidenum">
              <a:rPr lang="en-GB" smtClean="0"/>
              <a:pPr/>
              <a:t>‹#›</a:t>
            </a:fld>
            <a:endParaRPr lang="en-GB" dirty="0"/>
          </a:p>
        </p:txBody>
      </p:sp>
    </p:spTree>
    <p:extLst>
      <p:ext uri="{BB962C8B-B14F-4D97-AF65-F5344CB8AC3E}">
        <p14:creationId xmlns:p14="http://schemas.microsoft.com/office/powerpoint/2010/main" val="4272732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138485"/>
            <a:ext cx="26112371" cy="4133179"/>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5241960"/>
            <a:ext cx="12807832"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Click to edit Master text styles</a:t>
            </a:r>
          </a:p>
        </p:txBody>
      </p:sp>
      <p:sp>
        <p:nvSpPr>
          <p:cNvPr id="4" name="Content Placeholder 3"/>
          <p:cNvSpPr>
            <a:spLocks noGrp="1"/>
          </p:cNvSpPr>
          <p:nvPr>
            <p:ph sz="half" idx="2"/>
          </p:nvPr>
        </p:nvSpPr>
        <p:spPr>
          <a:xfrm>
            <a:off x="2085368" y="7810963"/>
            <a:ext cx="12807832" cy="1148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5241960"/>
            <a:ext cx="12870909"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Click to edit Master text styles</a:t>
            </a:r>
          </a:p>
        </p:txBody>
      </p:sp>
      <p:sp>
        <p:nvSpPr>
          <p:cNvPr id="6" name="Content Placeholder 5"/>
          <p:cNvSpPr>
            <a:spLocks noGrp="1"/>
          </p:cNvSpPr>
          <p:nvPr>
            <p:ph sz="quarter" idx="4"/>
          </p:nvPr>
        </p:nvSpPr>
        <p:spPr>
          <a:xfrm>
            <a:off x="15326828" y="7810963"/>
            <a:ext cx="12870909" cy="1148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D62648-90DF-4A8A-B904-27C97D0E2E5A}" type="datetimeFigureOut">
              <a:rPr lang="en-GB" smtClean="0"/>
              <a:pPr/>
              <a:t>07/04/2022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24AEC98-824B-4F85-81FF-BDE1D5346EF3}" type="slidenum">
              <a:rPr lang="en-GB" smtClean="0"/>
              <a:pPr/>
              <a:t>‹#›</a:t>
            </a:fld>
            <a:endParaRPr lang="en-GB" dirty="0"/>
          </a:p>
        </p:txBody>
      </p:sp>
    </p:spTree>
    <p:extLst>
      <p:ext uri="{BB962C8B-B14F-4D97-AF65-F5344CB8AC3E}">
        <p14:creationId xmlns:p14="http://schemas.microsoft.com/office/powerpoint/2010/main" val="154428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D62648-90DF-4A8A-B904-27C97D0E2E5A}" type="datetimeFigureOut">
              <a:rPr lang="en-GB" smtClean="0"/>
              <a:pPr/>
              <a:t>07/04/2022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24AEC98-824B-4F85-81FF-BDE1D5346EF3}" type="slidenum">
              <a:rPr lang="en-GB" smtClean="0"/>
              <a:pPr/>
              <a:t>‹#›</a:t>
            </a:fld>
            <a:endParaRPr lang="en-GB" dirty="0"/>
          </a:p>
        </p:txBody>
      </p:sp>
    </p:spTree>
    <p:extLst>
      <p:ext uri="{BB962C8B-B14F-4D97-AF65-F5344CB8AC3E}">
        <p14:creationId xmlns:p14="http://schemas.microsoft.com/office/powerpoint/2010/main" val="417378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62648-90DF-4A8A-B904-27C97D0E2E5A}" type="datetimeFigureOut">
              <a:rPr lang="en-GB" smtClean="0"/>
              <a:pPr/>
              <a:t>07/04/2022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24AEC98-824B-4F85-81FF-BDE1D5346EF3}" type="slidenum">
              <a:rPr lang="en-GB" smtClean="0"/>
              <a:pPr/>
              <a:t>‹#›</a:t>
            </a:fld>
            <a:endParaRPr lang="en-GB" dirty="0"/>
          </a:p>
        </p:txBody>
      </p:sp>
    </p:spTree>
    <p:extLst>
      <p:ext uri="{BB962C8B-B14F-4D97-AF65-F5344CB8AC3E}">
        <p14:creationId xmlns:p14="http://schemas.microsoft.com/office/powerpoint/2010/main" val="94958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Content Placeholder 2"/>
          <p:cNvSpPr>
            <a:spLocks noGrp="1"/>
          </p:cNvSpPr>
          <p:nvPr>
            <p:ph idx="1"/>
          </p:nvPr>
        </p:nvSpPr>
        <p:spPr>
          <a:xfrm>
            <a:off x="12870909" y="3078850"/>
            <a:ext cx="15326827" cy="15196234"/>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Click to edit Master text styles</a:t>
            </a:r>
          </a:p>
        </p:txBody>
      </p:sp>
      <p:sp>
        <p:nvSpPr>
          <p:cNvPr id="5" name="Date Placeholder 4"/>
          <p:cNvSpPr>
            <a:spLocks noGrp="1"/>
          </p:cNvSpPr>
          <p:nvPr>
            <p:ph type="dt" sz="half" idx="10"/>
          </p:nvPr>
        </p:nvSpPr>
        <p:spPr/>
        <p:txBody>
          <a:bodyPr/>
          <a:lstStyle/>
          <a:p>
            <a:fld id="{0FD62648-90DF-4A8A-B904-27C97D0E2E5A}" type="datetimeFigureOut">
              <a:rPr lang="en-GB" smtClean="0"/>
              <a:pPr/>
              <a:t>07/04/2022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24AEC98-824B-4F85-81FF-BDE1D5346EF3}" type="slidenum">
              <a:rPr lang="en-GB" smtClean="0"/>
              <a:pPr/>
              <a:t>‹#›</a:t>
            </a:fld>
            <a:endParaRPr lang="en-GB" dirty="0"/>
          </a:p>
        </p:txBody>
      </p:sp>
    </p:spTree>
    <p:extLst>
      <p:ext uri="{BB962C8B-B14F-4D97-AF65-F5344CB8AC3E}">
        <p14:creationId xmlns:p14="http://schemas.microsoft.com/office/powerpoint/2010/main" val="2893046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3078850"/>
            <a:ext cx="15326827" cy="15196234"/>
          </a:xfrm>
        </p:spPr>
        <p:txBody>
          <a:bodyPr anchor="t"/>
          <a:lstStyle>
            <a:lvl1pPr marL="0" indent="0">
              <a:buNone/>
              <a:defRPr sz="9978"/>
            </a:lvl1pPr>
            <a:lvl2pPr marL="1425595" indent="0">
              <a:buNone/>
              <a:defRPr sz="8731"/>
            </a:lvl2pPr>
            <a:lvl3pPr marL="2851191" indent="0">
              <a:buNone/>
              <a:defRPr sz="7483"/>
            </a:lvl3pPr>
            <a:lvl4pPr marL="4276786" indent="0">
              <a:buNone/>
              <a:defRPr sz="6236"/>
            </a:lvl4pPr>
            <a:lvl5pPr marL="5702381" indent="0">
              <a:buNone/>
              <a:defRPr sz="6236"/>
            </a:lvl5pPr>
            <a:lvl6pPr marL="7127977" indent="0">
              <a:buNone/>
              <a:defRPr sz="6236"/>
            </a:lvl6pPr>
            <a:lvl7pPr marL="8553572" indent="0">
              <a:buNone/>
              <a:defRPr sz="6236"/>
            </a:lvl7pPr>
            <a:lvl8pPr marL="9979167" indent="0">
              <a:buNone/>
              <a:defRPr sz="6236"/>
            </a:lvl8pPr>
            <a:lvl9pPr marL="11404763" indent="0">
              <a:buNone/>
              <a:defRPr sz="6236"/>
            </a:lvl9pPr>
          </a:lstStyle>
          <a:p>
            <a:r>
              <a:rPr lang="en-US" dirty="0"/>
              <a:t>Click icon to add picture</a:t>
            </a:r>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Click to edit Master text styles</a:t>
            </a:r>
          </a:p>
        </p:txBody>
      </p:sp>
      <p:sp>
        <p:nvSpPr>
          <p:cNvPr id="5" name="Date Placeholder 4"/>
          <p:cNvSpPr>
            <a:spLocks noGrp="1"/>
          </p:cNvSpPr>
          <p:nvPr>
            <p:ph type="dt" sz="half" idx="10"/>
          </p:nvPr>
        </p:nvSpPr>
        <p:spPr/>
        <p:txBody>
          <a:bodyPr/>
          <a:lstStyle/>
          <a:p>
            <a:fld id="{0FD62648-90DF-4A8A-B904-27C97D0E2E5A}" type="datetimeFigureOut">
              <a:rPr lang="en-GB" smtClean="0"/>
              <a:pPr/>
              <a:t>07/04/2022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24AEC98-824B-4F85-81FF-BDE1D5346EF3}" type="slidenum">
              <a:rPr lang="en-GB" smtClean="0"/>
              <a:pPr/>
              <a:t>‹#›</a:t>
            </a:fld>
            <a:endParaRPr lang="en-GB" dirty="0"/>
          </a:p>
        </p:txBody>
      </p:sp>
    </p:spTree>
    <p:extLst>
      <p:ext uri="{BB962C8B-B14F-4D97-AF65-F5344CB8AC3E}">
        <p14:creationId xmlns:p14="http://schemas.microsoft.com/office/powerpoint/2010/main" val="475842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1138485"/>
            <a:ext cx="26112371" cy="413317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5692400"/>
            <a:ext cx="26112371" cy="13567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19819457"/>
            <a:ext cx="6811923" cy="1138480"/>
          </a:xfrm>
          <a:prstGeom prst="rect">
            <a:avLst/>
          </a:prstGeom>
        </p:spPr>
        <p:txBody>
          <a:bodyPr vert="horz" lIns="91440" tIns="45720" rIns="91440" bIns="45720" rtlCol="0" anchor="ctr"/>
          <a:lstStyle>
            <a:lvl1pPr algn="l">
              <a:defRPr sz="3742">
                <a:solidFill>
                  <a:schemeClr val="tx1">
                    <a:tint val="75000"/>
                  </a:schemeClr>
                </a:solidFill>
              </a:defRPr>
            </a:lvl1pPr>
          </a:lstStyle>
          <a:p>
            <a:fld id="{0FD62648-90DF-4A8A-B904-27C97D0E2E5A}" type="datetimeFigureOut">
              <a:rPr lang="en-GB" smtClean="0"/>
              <a:pPr/>
              <a:t>07/04/2022</a:t>
            </a:fld>
            <a:endParaRPr lang="en-GB" dirty="0"/>
          </a:p>
        </p:txBody>
      </p:sp>
      <p:sp>
        <p:nvSpPr>
          <p:cNvPr id="5" name="Footer Placeholder 4"/>
          <p:cNvSpPr>
            <a:spLocks noGrp="1"/>
          </p:cNvSpPr>
          <p:nvPr>
            <p:ph type="ftr" sz="quarter" idx="3"/>
          </p:nvPr>
        </p:nvSpPr>
        <p:spPr>
          <a:xfrm>
            <a:off x="10028665" y="19819457"/>
            <a:ext cx="10217884" cy="1138480"/>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21381869" y="19819457"/>
            <a:ext cx="6811923" cy="1138480"/>
          </a:xfrm>
          <a:prstGeom prst="rect">
            <a:avLst/>
          </a:prstGeom>
        </p:spPr>
        <p:txBody>
          <a:bodyPr vert="horz" lIns="91440" tIns="45720" rIns="91440" bIns="45720" rtlCol="0" anchor="ctr"/>
          <a:lstStyle>
            <a:lvl1pPr algn="r">
              <a:defRPr sz="3742">
                <a:solidFill>
                  <a:schemeClr val="tx1">
                    <a:tint val="75000"/>
                  </a:schemeClr>
                </a:solidFill>
              </a:defRPr>
            </a:lvl1pPr>
          </a:lstStyle>
          <a:p>
            <a:fld id="{124AEC98-824B-4F85-81FF-BDE1D5346EF3}" type="slidenum">
              <a:rPr lang="en-GB" smtClean="0"/>
              <a:pPr/>
              <a:t>‹#›</a:t>
            </a:fld>
            <a:endParaRPr lang="en-GB" dirty="0"/>
          </a:p>
        </p:txBody>
      </p:sp>
    </p:spTree>
    <p:extLst>
      <p:ext uri="{BB962C8B-B14F-4D97-AF65-F5344CB8AC3E}">
        <p14:creationId xmlns:p14="http://schemas.microsoft.com/office/powerpoint/2010/main" val="2157931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routledgehandbooks.com/citation?doi=10.4324/9780203843437.ch3" TargetMode="External"/><Relationship Id="rId13" Type="http://schemas.openxmlformats.org/officeDocument/2006/relationships/diagramLayout" Target="../diagrams/layout1.xml"/><Relationship Id="rId18" Type="http://schemas.openxmlformats.org/officeDocument/2006/relationships/chart" Target="../charts/chart1.xml"/><Relationship Id="rId3" Type="http://schemas.openxmlformats.org/officeDocument/2006/relationships/hyperlink" Target="mailto:Mary.Cavill@elht.nhs.uk" TargetMode="External"/><Relationship Id="rId7" Type="http://schemas.openxmlformats.org/officeDocument/2006/relationships/hyperlink" Target="https://www.nhsstaffsurveyresults.com/?utm_campaign=301882_Staff%20survey%202020%20press%20release&amp;utm_medium=email&amp;utm_source=NHS%20Confederation&amp;dm_i=6OI9,6GXM,282I89,QXPA,1" TargetMode="External"/><Relationship Id="rId12" Type="http://schemas.openxmlformats.org/officeDocument/2006/relationships/diagramData" Target="../diagrams/data1.xml"/><Relationship Id="rId17" Type="http://schemas.openxmlformats.org/officeDocument/2006/relationships/image" Target="../media/image5.png"/><Relationship Id="rId2" Type="http://schemas.openxmlformats.org/officeDocument/2006/relationships/notesSlide" Target="../notesSlides/notesSlide1.xml"/><Relationship Id="rId16" Type="http://schemas.microsoft.com/office/2007/relationships/diagramDrawing" Target="../diagrams/drawing1.xml"/><Relationship Id="rId20"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hyperlink" Target="https://www.england.nhs.uk/wp-content/uploads/2017/04/a-equip-midwifery-supervision-model.pdf" TargetMode="External"/><Relationship Id="rId11" Type="http://schemas.openxmlformats.org/officeDocument/2006/relationships/image" Target="../media/image4.jpeg"/><Relationship Id="rId5" Type="http://schemas.openxmlformats.org/officeDocument/2006/relationships/hyperlink" Target="https://doi.org/10.1093/occmed/kqaa220" TargetMode="External"/><Relationship Id="rId15" Type="http://schemas.openxmlformats.org/officeDocument/2006/relationships/diagramColors" Target="../diagrams/colors1.xml"/><Relationship Id="rId10" Type="http://schemas.openxmlformats.org/officeDocument/2006/relationships/image" Target="../media/image3.jpeg"/><Relationship Id="rId19" Type="http://schemas.openxmlformats.org/officeDocument/2006/relationships/chart" Target="../charts/chart2.xml"/><Relationship Id="rId4" Type="http://schemas.openxmlformats.org/officeDocument/2006/relationships/image" Target="../media/image1.png"/><Relationship Id="rId9" Type="http://schemas.openxmlformats.org/officeDocument/2006/relationships/image" Target="../media/image2.jpeg"/><Relationship Id="rId1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xmlns="" id="{AB1BA042-3EA3-453D-9480-3F0972E15436}"/>
              </a:ext>
            </a:extLst>
          </p:cNvPr>
          <p:cNvSpPr/>
          <p:nvPr/>
        </p:nvSpPr>
        <p:spPr>
          <a:xfrm>
            <a:off x="35040" y="108346"/>
            <a:ext cx="30240173" cy="27535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a:solidFill>
                  <a:schemeClr val="tx1"/>
                </a:solidFill>
                <a:latin typeface="Arial" panose="020B0604020202020204" pitchFamily="34" charset="0"/>
                <a:cs typeface="Arial" panose="020B0604020202020204" pitchFamily="34" charset="0"/>
              </a:rPr>
              <a:t>Providing Restorative supervision through Peer Support </a:t>
            </a:r>
          </a:p>
          <a:p>
            <a:pPr algn="ctr"/>
            <a:r>
              <a:rPr lang="en-GB" sz="4800" dirty="0">
                <a:solidFill>
                  <a:schemeClr val="tx1"/>
                </a:solidFill>
                <a:latin typeface="Arial" panose="020B0604020202020204" pitchFamily="34" charset="0"/>
                <a:cs typeface="Arial" panose="020B0604020202020204" pitchFamily="34" charset="0"/>
              </a:rPr>
              <a:t>Mary Cavill </a:t>
            </a:r>
            <a:r>
              <a:rPr lang="en-GB" sz="4800">
                <a:solidFill>
                  <a:schemeClr val="tx1"/>
                </a:solidFill>
                <a:latin typeface="Arial" panose="020B0604020202020204" pitchFamily="34" charset="0"/>
                <a:cs typeface="Arial" panose="020B0604020202020204" pitchFamily="34" charset="0"/>
              </a:rPr>
              <a:t>ACP Acute Care Team/</a:t>
            </a:r>
            <a:r>
              <a:rPr lang="en-GB" sz="4800" dirty="0">
                <a:solidFill>
                  <a:schemeClr val="tx1"/>
                </a:solidFill>
                <a:latin typeface="Arial" panose="020B0604020202020204" pitchFamily="34" charset="0"/>
                <a:cs typeface="Arial" panose="020B0604020202020204" pitchFamily="34" charset="0"/>
              </a:rPr>
              <a:t>Critical Care ELHT</a:t>
            </a:r>
          </a:p>
          <a:p>
            <a:pPr algn="ctr"/>
            <a:r>
              <a:rPr lang="en-GB" sz="4800" dirty="0">
                <a:solidFill>
                  <a:schemeClr val="tx1"/>
                </a:solidFill>
                <a:latin typeface="Arial" panose="020B0604020202020204" pitchFamily="34" charset="0"/>
                <a:cs typeface="Arial" panose="020B0604020202020204" pitchFamily="34" charset="0"/>
                <a:hlinkClick r:id="rId3"/>
              </a:rPr>
              <a:t>Mary.Cavill@elht.nhs.uk</a:t>
            </a:r>
            <a:endParaRPr lang="en-GB" sz="4800" dirty="0">
              <a:solidFill>
                <a:schemeClr val="tx1"/>
              </a:solidFill>
              <a:latin typeface="Arial" panose="020B0604020202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xmlns="" id="{02055D08-EE31-4C34-8EB3-FF36A1ED1D3C}"/>
              </a:ext>
            </a:extLst>
          </p:cNvPr>
          <p:cNvSpPr/>
          <p:nvPr/>
        </p:nvSpPr>
        <p:spPr>
          <a:xfrm>
            <a:off x="489756" y="3091359"/>
            <a:ext cx="9101321" cy="16201498"/>
          </a:xfrm>
          <a:prstGeom prst="roundRect">
            <a:avLst/>
          </a:prstGeom>
          <a:solidFill>
            <a:schemeClr val="bg1"/>
          </a:solidFill>
          <a:ln cmpd="sng">
            <a:solidFill>
              <a:srgbClr val="6EC236"/>
            </a:solidFill>
          </a:ln>
        </p:spPr>
        <p:style>
          <a:lnRef idx="1">
            <a:schemeClr val="accent6"/>
          </a:lnRef>
          <a:fillRef idx="2">
            <a:schemeClr val="accent6"/>
          </a:fillRef>
          <a:effectRef idx="1">
            <a:schemeClr val="accent6"/>
          </a:effectRef>
          <a:fontRef idx="minor">
            <a:schemeClr val="dk1"/>
          </a:fontRef>
        </p:style>
        <p:txBody>
          <a:bodyPr rtlCol="0" anchor="ctr"/>
          <a:lstStyle/>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p:txBody>
      </p:sp>
      <p:sp>
        <p:nvSpPr>
          <p:cNvPr id="14" name="Rectangle: Rounded Corners 13">
            <a:extLst>
              <a:ext uri="{FF2B5EF4-FFF2-40B4-BE49-F238E27FC236}">
                <a16:creationId xmlns:a16="http://schemas.microsoft.com/office/drawing/2014/main" xmlns="" id="{0332349F-A668-4B3C-B11B-0FA86BF81255}"/>
              </a:ext>
            </a:extLst>
          </p:cNvPr>
          <p:cNvSpPr/>
          <p:nvPr/>
        </p:nvSpPr>
        <p:spPr>
          <a:xfrm>
            <a:off x="773722" y="19448585"/>
            <a:ext cx="28727767" cy="156695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tx1"/>
                </a:solidFill>
                <a:cs typeface="Arial" panose="020B0604020202020204" pitchFamily="34" charset="0"/>
              </a:rPr>
              <a:t> </a:t>
            </a:r>
          </a:p>
        </p:txBody>
      </p:sp>
      <p:sp>
        <p:nvSpPr>
          <p:cNvPr id="19" name="Rectangle: Rounded Corners 18">
            <a:extLst>
              <a:ext uri="{FF2B5EF4-FFF2-40B4-BE49-F238E27FC236}">
                <a16:creationId xmlns:a16="http://schemas.microsoft.com/office/drawing/2014/main" xmlns="" id="{B7DE5237-9D73-4A8F-AF7E-1B014999C416}"/>
              </a:ext>
            </a:extLst>
          </p:cNvPr>
          <p:cNvSpPr/>
          <p:nvPr/>
        </p:nvSpPr>
        <p:spPr>
          <a:xfrm>
            <a:off x="10181805" y="3143276"/>
            <a:ext cx="9927771" cy="16164083"/>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p:txBody>
      </p:sp>
      <p:sp>
        <p:nvSpPr>
          <p:cNvPr id="20" name="Rectangle: Rounded Corners 19">
            <a:extLst>
              <a:ext uri="{FF2B5EF4-FFF2-40B4-BE49-F238E27FC236}">
                <a16:creationId xmlns:a16="http://schemas.microsoft.com/office/drawing/2014/main" xmlns="" id="{FEC91A24-B4D4-4E29-BA99-3EB85A9A07FE}"/>
              </a:ext>
            </a:extLst>
          </p:cNvPr>
          <p:cNvSpPr/>
          <p:nvPr/>
        </p:nvSpPr>
        <p:spPr>
          <a:xfrm>
            <a:off x="20684138" y="3091359"/>
            <a:ext cx="8858244" cy="16201497"/>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6000" dirty="0">
              <a:solidFill>
                <a:schemeClr val="tx1"/>
              </a:solidFill>
              <a:latin typeface="Arial" panose="020B0604020202020204" pitchFamily="34" charset="0"/>
              <a:cs typeface="Arial" panose="020B0604020202020204" pitchFamily="34" charset="0"/>
            </a:endParaRPr>
          </a:p>
          <a:p>
            <a:endParaRPr lang="en-GB" sz="6000" dirty="0">
              <a:solidFill>
                <a:schemeClr val="tx1"/>
              </a:solidFill>
              <a:latin typeface="Arial" panose="020B0604020202020204" pitchFamily="34" charset="0"/>
              <a:cs typeface="Arial" panose="020B0604020202020204" pitchFamily="34" charset="0"/>
            </a:endParaRPr>
          </a:p>
          <a:p>
            <a:endParaRPr lang="en-GB" sz="2400" dirty="0">
              <a:solidFill>
                <a:schemeClr val="tx1"/>
              </a:solidFill>
              <a:latin typeface="Calibri"/>
              <a:cs typeface="Arial" panose="020B0604020202020204" pitchFamily="34" charset="0"/>
            </a:endParaRPr>
          </a:p>
          <a:p>
            <a:endParaRPr lang="en-GB" sz="2400" dirty="0">
              <a:solidFill>
                <a:schemeClr val="tx1"/>
              </a:solidFill>
              <a:latin typeface="Calibri"/>
              <a:cs typeface="Arial"/>
            </a:endParaRPr>
          </a:p>
          <a:p>
            <a:endParaRPr lang="en-GB" sz="2400" dirty="0">
              <a:solidFill>
                <a:schemeClr val="tx1"/>
              </a:solidFill>
              <a:latin typeface="Calibri"/>
              <a:cs typeface="Arial"/>
            </a:endParaRPr>
          </a:p>
          <a:p>
            <a:pPr marL="857250" indent="-857250"/>
            <a:endParaRPr lang="en-GB" sz="2400" b="1" dirty="0">
              <a:solidFill>
                <a:schemeClr val="tx1"/>
              </a:solidFill>
              <a:latin typeface="Calibri"/>
              <a:cs typeface="Arial"/>
            </a:endParaRPr>
          </a:p>
          <a:p>
            <a:pPr algn="just"/>
            <a:endParaRPr lang="en-GB" dirty="0">
              <a:solidFill>
                <a:srgbClr val="FFFFFF"/>
              </a:solidFill>
              <a:latin typeface="Calibri" panose="020F0502020204030204"/>
              <a:cs typeface="Calibri" panose="020F0502020204030204"/>
            </a:endParaRPr>
          </a:p>
        </p:txBody>
      </p:sp>
      <p:pic>
        <p:nvPicPr>
          <p:cNvPr id="23" name="Picture 22">
            <a:extLst>
              <a:ext uri="{FF2B5EF4-FFF2-40B4-BE49-F238E27FC236}">
                <a16:creationId xmlns:a16="http://schemas.microsoft.com/office/drawing/2014/main" xmlns="" id="{6FB417B2-A30F-41F9-813C-D6F569274D4A}"/>
              </a:ext>
            </a:extLst>
          </p:cNvPr>
          <p:cNvPicPr>
            <a:picLocks noChangeAspect="1"/>
          </p:cNvPicPr>
          <p:nvPr/>
        </p:nvPicPr>
        <p:blipFill>
          <a:blip r:embed="rId4" cstate="print"/>
          <a:stretch>
            <a:fillRect/>
          </a:stretch>
        </p:blipFill>
        <p:spPr>
          <a:xfrm>
            <a:off x="254136" y="301447"/>
            <a:ext cx="4127967" cy="591422"/>
          </a:xfrm>
          <a:prstGeom prst="rect">
            <a:avLst/>
          </a:prstGeom>
        </p:spPr>
      </p:pic>
      <p:sp>
        <p:nvSpPr>
          <p:cNvPr id="3" name="TextBox 2">
            <a:extLst>
              <a:ext uri="{FF2B5EF4-FFF2-40B4-BE49-F238E27FC236}">
                <a16:creationId xmlns:a16="http://schemas.microsoft.com/office/drawing/2014/main" xmlns="" id="{983D0BDE-59E4-4ED9-B472-8313419E6E7B}"/>
              </a:ext>
            </a:extLst>
          </p:cNvPr>
          <p:cNvSpPr txBox="1"/>
          <p:nvPr/>
        </p:nvSpPr>
        <p:spPr>
          <a:xfrm>
            <a:off x="3709021" y="3487977"/>
            <a:ext cx="6233655" cy="769441"/>
          </a:xfrm>
          <a:prstGeom prst="rect">
            <a:avLst/>
          </a:prstGeom>
          <a:noFill/>
        </p:spPr>
        <p:txBody>
          <a:bodyPr wrap="square" rtlCol="0">
            <a:spAutoFit/>
          </a:bodyPr>
          <a:lstStyle/>
          <a:p>
            <a:r>
              <a:rPr lang="en-GB" sz="4400" b="1" dirty="0"/>
              <a:t>Background</a:t>
            </a:r>
          </a:p>
        </p:txBody>
      </p:sp>
      <p:sp>
        <p:nvSpPr>
          <p:cNvPr id="4" name="TextBox 3">
            <a:extLst>
              <a:ext uri="{FF2B5EF4-FFF2-40B4-BE49-F238E27FC236}">
                <a16:creationId xmlns:a16="http://schemas.microsoft.com/office/drawing/2014/main" xmlns="" id="{4A6D02CD-70C7-4AB5-BA25-694CF8AED835}"/>
              </a:ext>
            </a:extLst>
          </p:cNvPr>
          <p:cNvSpPr txBox="1"/>
          <p:nvPr/>
        </p:nvSpPr>
        <p:spPr>
          <a:xfrm>
            <a:off x="23208408" y="3403378"/>
            <a:ext cx="4406677" cy="769441"/>
          </a:xfrm>
          <a:prstGeom prst="rect">
            <a:avLst/>
          </a:prstGeom>
          <a:noFill/>
        </p:spPr>
        <p:txBody>
          <a:bodyPr wrap="square" rtlCol="0">
            <a:spAutoFit/>
          </a:bodyPr>
          <a:lstStyle/>
          <a:p>
            <a:pPr algn="ctr"/>
            <a:r>
              <a:rPr lang="en-GB" sz="4400" b="1" dirty="0"/>
              <a:t>Implementation</a:t>
            </a:r>
          </a:p>
        </p:txBody>
      </p:sp>
      <p:sp>
        <p:nvSpPr>
          <p:cNvPr id="8" name="TextBox 7">
            <a:extLst>
              <a:ext uri="{FF2B5EF4-FFF2-40B4-BE49-F238E27FC236}">
                <a16:creationId xmlns:a16="http://schemas.microsoft.com/office/drawing/2014/main" xmlns="" id="{2B56DEC6-E174-4F41-8089-FCFDFB682A78}"/>
              </a:ext>
            </a:extLst>
          </p:cNvPr>
          <p:cNvSpPr txBox="1"/>
          <p:nvPr/>
        </p:nvSpPr>
        <p:spPr>
          <a:xfrm>
            <a:off x="21969619" y="12782316"/>
            <a:ext cx="6731731" cy="646331"/>
          </a:xfrm>
          <a:prstGeom prst="rect">
            <a:avLst/>
          </a:prstGeom>
          <a:noFill/>
        </p:spPr>
        <p:txBody>
          <a:bodyPr wrap="square" rtlCol="0">
            <a:spAutoFit/>
          </a:bodyPr>
          <a:lstStyle/>
          <a:p>
            <a:pPr algn="ctr"/>
            <a:r>
              <a:rPr lang="en-GB" sz="3600" b="1" dirty="0"/>
              <a:t>Benefits</a:t>
            </a:r>
          </a:p>
        </p:txBody>
      </p:sp>
      <p:sp>
        <p:nvSpPr>
          <p:cNvPr id="150" name="TextBox 149">
            <a:extLst>
              <a:ext uri="{FF2B5EF4-FFF2-40B4-BE49-F238E27FC236}">
                <a16:creationId xmlns:a16="http://schemas.microsoft.com/office/drawing/2014/main" xmlns="" id="{89476A82-DD76-4813-9647-FDFC101406C8}"/>
              </a:ext>
            </a:extLst>
          </p:cNvPr>
          <p:cNvSpPr txBox="1"/>
          <p:nvPr/>
        </p:nvSpPr>
        <p:spPr>
          <a:xfrm>
            <a:off x="914400" y="19552727"/>
            <a:ext cx="28419905" cy="2132250"/>
          </a:xfrm>
          <a:prstGeom prst="rect">
            <a:avLst/>
          </a:prstGeom>
          <a:noFill/>
        </p:spPr>
        <p:txBody>
          <a:bodyPr wrap="square" rtlCol="0">
            <a:spAutoFit/>
          </a:bodyPr>
          <a:lstStyle/>
          <a:p>
            <a:pPr>
              <a:lnSpc>
                <a:spcPct val="107000"/>
              </a:lnSpc>
              <a:spcAft>
                <a:spcPts val="800"/>
              </a:spcAft>
            </a:pPr>
            <a:r>
              <a:rPr lang="en-GB" sz="1200" b="1" dirty="0"/>
              <a:t>References</a:t>
            </a:r>
            <a:r>
              <a:rPr lang="en-GB" sz="1200" dirty="0">
                <a:effectLst/>
                <a:latin typeface="Calibri" panose="020F0502020204030204" pitchFamily="34" charset="0"/>
                <a:ea typeface="Calibri" panose="020F0502020204030204" pitchFamily="34" charset="0"/>
                <a:cs typeface="Times New Roman" panose="02020603050405020304" pitchFamily="18" charset="0"/>
              </a:rPr>
              <a:t> Greenberg, N.et al. (2021). Mental health of staff working in intensive care during Covid-19.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Occupational Medicine</a:t>
            </a:r>
            <a:r>
              <a:rPr lang="en-GB" sz="1200" dirty="0">
                <a:effectLst/>
                <a:latin typeface="Calibri" panose="020F0502020204030204" pitchFamily="34" charset="0"/>
                <a:ea typeface="Calibri" panose="020F0502020204030204" pitchFamily="34" charset="0"/>
                <a:cs typeface="Times New Roman" panose="02020603050405020304" pitchFamily="18" charset="0"/>
              </a:rPr>
              <a:t>, 71(2), 62–67. </a:t>
            </a:r>
            <a:r>
              <a:rPr lang="en-GB" sz="1200" dirty="0">
                <a:effectLst/>
                <a:latin typeface="Calibri" panose="020F0502020204030204" pitchFamily="34" charset="0"/>
                <a:ea typeface="Calibri" panose="020F0502020204030204" pitchFamily="34" charset="0"/>
                <a:cs typeface="Times New Roman" panose="02020603050405020304" pitchFamily="18" charset="0"/>
                <a:hlinkClick r:id="rId5"/>
              </a:rPr>
              <a:t>https://doi.org/10.1093/occmed/kqaa220</a:t>
            </a:r>
            <a:r>
              <a:rPr lang="en-GB" sz="1200" dirty="0">
                <a:effectLst/>
                <a:latin typeface="Calibri" panose="020F0502020204030204" pitchFamily="34" charset="0"/>
                <a:ea typeface="Calibri" panose="020F0502020204030204" pitchFamily="34" charset="0"/>
                <a:cs typeface="Times New Roman" panose="02020603050405020304" pitchFamily="18" charset="0"/>
              </a:rPr>
              <a:t>. Highfield, J. (2020).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Intensive care as a positive place to work: Workforce wellbeing best practice framework</a:t>
            </a:r>
            <a:r>
              <a:rPr lang="en-GB" sz="1200" dirty="0">
                <a:effectLst/>
                <a:latin typeface="Calibri" panose="020F0502020204030204" pitchFamily="34" charset="0"/>
                <a:ea typeface="Calibri" panose="020F0502020204030204" pitchFamily="34" charset="0"/>
                <a:cs typeface="Times New Roman" panose="02020603050405020304" pitchFamily="18" charset="0"/>
              </a:rPr>
              <a:t>. The Intensive Care Society, London, UK. Jarden, R.J. et al.(2018). Strengthening workplace well-being: perceptions of intensive care nurses.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British Association of Critical Care Nurses, </a:t>
            </a:r>
            <a:r>
              <a:rPr lang="en-GB" sz="1200" dirty="0">
                <a:effectLst/>
                <a:latin typeface="Calibri" panose="020F0502020204030204" pitchFamily="34" charset="0"/>
                <a:ea typeface="Calibri" panose="020F0502020204030204" pitchFamily="34" charset="0"/>
                <a:cs typeface="Times New Roman" panose="02020603050405020304" pitchFamily="18" charset="0"/>
              </a:rPr>
              <a:t>24(1), 15-23. Maxwell, E. (2017). Good leadership in nursing: what is the most effective approach?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Nursing Times,</a:t>
            </a:r>
            <a:r>
              <a:rPr lang="en-GB" sz="1200" dirty="0">
                <a:effectLst/>
                <a:latin typeface="Calibri" panose="020F0502020204030204" pitchFamily="34" charset="0"/>
                <a:ea typeface="Calibri" panose="020F0502020204030204" pitchFamily="34" charset="0"/>
                <a:cs typeface="Times New Roman" panose="02020603050405020304" pitchFamily="18" charset="0"/>
              </a:rPr>
              <a:t> 113(8), 18-21. NHS England (2017).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A-EQUIP a model of clinical midwifery supervision</a:t>
            </a:r>
            <a:r>
              <a:rPr lang="en-GB" sz="1200" dirty="0">
                <a:effectLst/>
                <a:latin typeface="Calibri" panose="020F0502020204030204" pitchFamily="34" charset="0"/>
                <a:ea typeface="Calibri" panose="020F0502020204030204" pitchFamily="34" charset="0"/>
                <a:cs typeface="Times New Roman" panose="02020603050405020304" pitchFamily="18" charset="0"/>
              </a:rPr>
              <a:t>. NHS England, London UK. Retrieved from </a:t>
            </a: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https://www.england.nhs.uk/wp-content/uploads/2017/04/a-equip-midwifery-supervision-model.pdf</a:t>
            </a:r>
            <a:r>
              <a:rPr lang="en-GB" sz="1200" dirty="0">
                <a:effectLst/>
                <a:latin typeface="Calibri" panose="020F0502020204030204" pitchFamily="34" charset="0"/>
                <a:ea typeface="Calibri" panose="020F0502020204030204" pitchFamily="34" charset="0"/>
                <a:cs typeface="Times New Roman" panose="02020603050405020304" pitchFamily="18" charset="0"/>
              </a:rPr>
              <a:t> . NHS England &amp; NHS Improvement (2020).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NHS People Pulse: Ensuring staff have a voice</a:t>
            </a:r>
            <a:r>
              <a:rPr lang="en-GB" sz="1200" dirty="0">
                <a:effectLst/>
                <a:latin typeface="Calibri" panose="020F0502020204030204" pitchFamily="34" charset="0"/>
                <a:ea typeface="Calibri" panose="020F0502020204030204" pitchFamily="34" charset="0"/>
                <a:cs typeface="Times New Roman" panose="02020603050405020304" pitchFamily="18" charset="0"/>
              </a:rPr>
              <a:t>. NHS England, London, UK. Retrieved from https://www.england.nhs.uk/ournhspeople/online-version/belonging-in-the-nhs/ensuring-staff-have-a-voice/ . NHS England &amp; NHS Improvement (2020).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We are the NHS: NHS People Plan 2020/21 – Action for us all. </a:t>
            </a:r>
            <a:r>
              <a:rPr lang="en-GB" sz="1200" dirty="0">
                <a:effectLst/>
                <a:latin typeface="Calibri" panose="020F0502020204030204" pitchFamily="34" charset="0"/>
                <a:ea typeface="Calibri" panose="020F0502020204030204" pitchFamily="34" charset="0"/>
                <a:cs typeface="Times New Roman" panose="02020603050405020304" pitchFamily="18" charset="0"/>
              </a:rPr>
              <a:t>NHS England, London, UK.. NHS Survey Coordination Centre. (2020).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NHS staff survey</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2020</a:t>
            </a:r>
            <a:r>
              <a:rPr lang="en-GB" sz="1200" dirty="0">
                <a:effectLst/>
                <a:latin typeface="Calibri" panose="020F0502020204030204" pitchFamily="34" charset="0"/>
                <a:ea typeface="Calibri" panose="020F0502020204030204" pitchFamily="34" charset="0"/>
                <a:cs typeface="Times New Roman" panose="02020603050405020304" pitchFamily="18" charset="0"/>
              </a:rPr>
              <a:t>. NHS England and NHS Improvement, London, UK. Retrieved from </a:t>
            </a: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https://www.nhsstaffsurveyresults.com/?utm_campaign=301882_Staff%20survey%202020%20press%20release&amp;utm_medium=email&amp;utm_source=NHS%20Confederation&amp;dm_i=6OI9%2C6GXM%2C282I89%2CQXPA%2C1</a:t>
            </a:r>
            <a:r>
              <a:rPr lang="en-GB" sz="1200" dirty="0">
                <a:effectLst/>
                <a:latin typeface="Calibri" panose="020F0502020204030204" pitchFamily="34" charset="0"/>
                <a:ea typeface="Calibri" panose="020F0502020204030204" pitchFamily="34" charset="0"/>
                <a:cs typeface="Times New Roman" panose="02020603050405020304" pitchFamily="18" charset="0"/>
              </a:rPr>
              <a:t>.. Proctor, B. (2010).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Training for the supervision alliance: in Routledge Handbook of Clinical Supervision.</a:t>
            </a:r>
            <a:r>
              <a:rPr lang="en-GB" sz="1200" dirty="0">
                <a:effectLst/>
                <a:latin typeface="Calibri" panose="020F0502020204030204" pitchFamily="34" charset="0"/>
                <a:ea typeface="Calibri" panose="020F0502020204030204" pitchFamily="34" charset="0"/>
                <a:cs typeface="Times New Roman" panose="02020603050405020304" pitchFamily="18" charset="0"/>
              </a:rPr>
              <a:t>  J.R. Cutcliffe, K. Hyrkäs &amp; J. Fowler (Eds). Routledge Handbooks Online. Retrieved from </a:t>
            </a: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https://www.routledgehandbooks.com/citation?doi=10.4324/9780203843437.</a:t>
            </a:r>
            <a:r>
              <a:rPr lang="en-GB" sz="12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ch3</a:t>
            </a:r>
            <a:r>
              <a:rPr lang="en-GB" sz="12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Wallbank, S. (2010). Effectiveness of individual clinical supervision for midwives and doctors in stress reduction: findings from a pilot study.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Evidence Based Midwifery,</a:t>
            </a:r>
            <a:r>
              <a:rPr lang="en-GB" sz="1200" dirty="0">
                <a:effectLst/>
                <a:latin typeface="Calibri" panose="020F0502020204030204" pitchFamily="34" charset="0"/>
                <a:ea typeface="Calibri" panose="020F0502020204030204" pitchFamily="34" charset="0"/>
                <a:cs typeface="Times New Roman" panose="02020603050405020304" pitchFamily="18" charset="0"/>
              </a:rPr>
              <a:t> 8(2), 28-34.  Wallbank, S. &amp; Hatton, S. (2011). Reducing burnout and stress: the effectiveness of clinical supervision.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Community Practitioner, </a:t>
            </a:r>
            <a:r>
              <a:rPr lang="en-GB" sz="1200" dirty="0">
                <a:effectLst/>
                <a:latin typeface="Calibri" panose="020F0502020204030204" pitchFamily="34" charset="0"/>
                <a:ea typeface="Calibri" panose="020F0502020204030204" pitchFamily="34" charset="0"/>
                <a:cs typeface="Times New Roman" panose="02020603050405020304" pitchFamily="18" charset="0"/>
              </a:rPr>
              <a:t>84(7), 31-5.  West, M. et al. (2020).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The Courage of Compassion: Supporting nurses and midwives to deliver high-quality care.</a:t>
            </a:r>
            <a:r>
              <a:rPr lang="en-GB" sz="1200" dirty="0">
                <a:effectLst/>
                <a:latin typeface="Calibri" panose="020F0502020204030204" pitchFamily="34" charset="0"/>
                <a:ea typeface="Calibri" panose="020F0502020204030204" pitchFamily="34" charset="0"/>
                <a:cs typeface="Times New Roman" panose="02020603050405020304" pitchFamily="18" charset="0"/>
              </a:rPr>
              <a:t> The Kings Fund, London, UK.  Wicks, R.J. (2006).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Overcoming secondary stress in medical and nursing practice: a guide to professional resilience and personal well-being. </a:t>
            </a:r>
            <a:r>
              <a:rPr lang="en-GB" sz="1200" dirty="0">
                <a:effectLst/>
                <a:latin typeface="Calibri" panose="020F0502020204030204" pitchFamily="34" charset="0"/>
                <a:ea typeface="Calibri" panose="020F0502020204030204" pitchFamily="34" charset="0"/>
                <a:cs typeface="Times New Roman" panose="02020603050405020304" pitchFamily="18" charset="0"/>
              </a:rPr>
              <a:t>Oxford University Press, New York, USA.  Vincent, L. et al. (2019). Burnout Syndrome in UK Intensive Care Unit staff: Data from all three Burnout Syndrome domains and across professional groups, genders and ages.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Journal of the Intensive Care Society</a:t>
            </a:r>
            <a:r>
              <a:rPr lang="en-GB" sz="1200" dirty="0">
                <a:effectLst/>
                <a:latin typeface="Calibri" panose="020F0502020204030204" pitchFamily="34" charset="0"/>
                <a:ea typeface="Calibri" panose="020F0502020204030204" pitchFamily="34" charset="0"/>
                <a:cs typeface="Times New Roman" panose="02020603050405020304" pitchFamily="18" charset="0"/>
              </a:rPr>
              <a:t>, 20(4), 363–369. Retrieved from https://doi.org/10.1177/1751143719860391ICS</a:t>
            </a:r>
          </a:p>
          <a:p>
            <a:r>
              <a:rPr lang="en-GB" sz="1200" dirty="0"/>
              <a:t> </a:t>
            </a:r>
          </a:p>
          <a:p>
            <a:endParaRPr lang="en-GB" sz="2400" b="1" dirty="0"/>
          </a:p>
        </p:txBody>
      </p:sp>
      <p:pic>
        <p:nvPicPr>
          <p:cNvPr id="1028" name="Picture 4" descr="See the source image">
            <a:extLst>
              <a:ext uri="{FF2B5EF4-FFF2-40B4-BE49-F238E27FC236}">
                <a16:creationId xmlns:a16="http://schemas.microsoft.com/office/drawing/2014/main" xmlns="" id="{B46FDCC2-5DAD-405A-AE45-83B69B59C34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089754" y="204083"/>
            <a:ext cx="3835260" cy="2002339"/>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6" descr="See the source image">
            <a:extLst>
              <a:ext uri="{FF2B5EF4-FFF2-40B4-BE49-F238E27FC236}">
                <a16:creationId xmlns:a16="http://schemas.microsoft.com/office/drawing/2014/main" xmlns="" id="{4EFD1E48-A57B-417A-8778-A39E5BE1245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14399" y="1122368"/>
            <a:ext cx="2582417" cy="145261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xmlns="" id="{A3151F63-8E9C-45B7-9651-CDE405990CAF}"/>
              </a:ext>
            </a:extLst>
          </p:cNvPr>
          <p:cNvSpPr txBox="1"/>
          <p:nvPr/>
        </p:nvSpPr>
        <p:spPr>
          <a:xfrm>
            <a:off x="1573863" y="4212699"/>
            <a:ext cx="7458749" cy="8554778"/>
          </a:xfrm>
          <a:prstGeom prst="rect">
            <a:avLst/>
          </a:prstGeom>
          <a:noFill/>
        </p:spPr>
        <p:txBody>
          <a:bodyPr wrap="square" rtlCol="0">
            <a:spAutoFit/>
          </a:bodyPr>
          <a:lstStyle/>
          <a:p>
            <a:pPr marL="342900" indent="-342900" algn="just">
              <a:lnSpc>
                <a:spcPct val="107000"/>
              </a:lnSpc>
              <a:spcAft>
                <a:spcPts val="8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The NHS People plan (NHS England &amp; NHSI, 2020) identifies the need to ensure a compassionate and inclusive culture, in creating a sense of belonging and valuing those central to the NHS. This involves the actions required to ensure physical and psychological care for staff.</a:t>
            </a:r>
          </a:p>
          <a:p>
            <a:pPr marL="342900" indent="-342900" algn="just">
              <a:lnSpc>
                <a:spcPct val="107000"/>
              </a:lnSpc>
              <a:spcAft>
                <a:spcPts val="8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Staff health and wellbeing is essential to the quality of care they can provide for patients, affecting their compassion, professionalism and effectiveness (Kings Fund, 2020).</a:t>
            </a:r>
          </a:p>
          <a:p>
            <a:pPr marL="342900" indent="-342900" algn="just">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Factors affecting Nurses including work-related stress, turnover, absenteeism and presenteeism led to reporting issues with retention in 2019 (Kings Fund, 2020).</a:t>
            </a:r>
          </a:p>
          <a:p>
            <a:pPr marL="342900" indent="-342900" algn="just">
              <a:lnSpc>
                <a:spcPct val="107000"/>
              </a:lnSpc>
              <a:spcAft>
                <a:spcPts val="800"/>
              </a:spcAft>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Prior to Covid-19 crisis, approximately one-third of UK Intensive Care staff were at high risk of Burnout (Vincent, et al., 2019).</a:t>
            </a:r>
          </a:p>
          <a:p>
            <a:pPr marL="342900" indent="-342900" algn="just">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The NHS Staff Survey (2020) </a:t>
            </a:r>
            <a:r>
              <a:rPr lang="en-GB" dirty="0">
                <a:effectLst/>
                <a:latin typeface="Calibri" panose="020F0502020204030204" pitchFamily="34" charset="0"/>
                <a:ea typeface="Calibri" panose="020F0502020204030204" pitchFamily="34" charset="0"/>
                <a:cs typeface="Times New Roman" panose="02020603050405020304" pitchFamily="18" charset="0"/>
              </a:rPr>
              <a:t>identified increased working pressure during the pandemic. 44% of staff reported feeling unwell as the result of work-related stress (40% </a:t>
            </a:r>
            <a:r>
              <a:rPr lang="en-GB" dirty="0">
                <a:latin typeface="Calibri" panose="020F0502020204030204" pitchFamily="34" charset="0"/>
                <a:ea typeface="Calibri" panose="020F0502020204030204" pitchFamily="34" charset="0"/>
                <a:cs typeface="Times New Roman" panose="02020603050405020304" pitchFamily="18" charset="0"/>
              </a:rPr>
              <a:t>increase from </a:t>
            </a:r>
            <a:r>
              <a:rPr lang="en-GB" dirty="0">
                <a:effectLst/>
                <a:latin typeface="Calibri" panose="020F0502020204030204" pitchFamily="34" charset="0"/>
                <a:ea typeface="Calibri" panose="020F0502020204030204" pitchFamily="34" charset="0"/>
                <a:cs typeface="Times New Roman" panose="02020603050405020304" pitchFamily="18" charset="0"/>
              </a:rPr>
              <a:t>2019) (NHS England &amp; NHSI, 2020).</a:t>
            </a:r>
          </a:p>
          <a:p>
            <a:pPr marL="342900" indent="-342900" algn="just">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In 2020 a study identified </a:t>
            </a:r>
            <a:r>
              <a:rPr lang="en-US" dirty="0">
                <a:latin typeface="Calibri" panose="020F0502020204030204" pitchFamily="34" charset="0"/>
                <a:ea typeface="Calibri" panose="020F0502020204030204" pitchFamily="34" charset="0"/>
                <a:cs typeface="Times New Roman" panose="02020603050405020304" pitchFamily="18" charset="0"/>
              </a:rPr>
              <a:t>potential mental health impact for ICU staff (n=709) 59% reported good well-being; 45% with potential clinical significance relating to: PTSD (40%), severe anxiety (11%) severe depression (6%) or Alcohol intake (7%) (Greenburg et al., 2020).</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Arial"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The NHS People Pulse (NHS England &amp; NHS Improvement, 2020) provide organisations with ways to understand staff experiences and personal response during COVID19. </a:t>
            </a:r>
          </a:p>
          <a:p>
            <a:pPr marL="342900" indent="-342900" algn="just">
              <a:buFont typeface="Arial"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However, a thematic analysis from a qualitative critical care staff survey (n=29) indicated that staff are struggling in many ways despite the Trust attempts to provide signposting to wellbeing services.</a:t>
            </a:r>
          </a:p>
          <a:p>
            <a:pPr lvl="0" algn="just"/>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16" name="TextBox 15">
            <a:extLst>
              <a:ext uri="{FF2B5EF4-FFF2-40B4-BE49-F238E27FC236}">
                <a16:creationId xmlns:a16="http://schemas.microsoft.com/office/drawing/2014/main" xmlns="" id="{424609A0-D731-4828-B6D3-8840467E5B41}"/>
              </a:ext>
            </a:extLst>
          </p:cNvPr>
          <p:cNvSpPr txBox="1"/>
          <p:nvPr/>
        </p:nvSpPr>
        <p:spPr>
          <a:xfrm>
            <a:off x="12285443" y="3447369"/>
            <a:ext cx="6233655" cy="769441"/>
          </a:xfrm>
          <a:prstGeom prst="rect">
            <a:avLst/>
          </a:prstGeom>
          <a:noFill/>
        </p:spPr>
        <p:txBody>
          <a:bodyPr wrap="square" rtlCol="0">
            <a:spAutoFit/>
          </a:bodyPr>
          <a:lstStyle/>
          <a:p>
            <a:pPr algn="ctr"/>
            <a:r>
              <a:rPr lang="en-GB" sz="4400" b="1" dirty="0"/>
              <a:t>Quality Improvement Aim</a:t>
            </a:r>
          </a:p>
        </p:txBody>
      </p:sp>
      <p:sp>
        <p:nvSpPr>
          <p:cNvPr id="18" name="TextBox 17">
            <a:extLst>
              <a:ext uri="{FF2B5EF4-FFF2-40B4-BE49-F238E27FC236}">
                <a16:creationId xmlns:a16="http://schemas.microsoft.com/office/drawing/2014/main" xmlns="" id="{B5301200-EDDB-4E83-8783-79ADC5A5EF76}"/>
              </a:ext>
            </a:extLst>
          </p:cNvPr>
          <p:cNvSpPr txBox="1"/>
          <p:nvPr/>
        </p:nvSpPr>
        <p:spPr>
          <a:xfrm>
            <a:off x="10971015" y="4212699"/>
            <a:ext cx="8510553" cy="7017306"/>
          </a:xfrm>
          <a:prstGeom prst="rect">
            <a:avLst/>
          </a:prstGeom>
          <a:noFill/>
        </p:spPr>
        <p:txBody>
          <a:bodyPr wrap="square" rtlCol="0">
            <a:spAutoFit/>
          </a:bodyPr>
          <a:lstStyle/>
          <a:p>
            <a:pPr marL="342900" indent="-342900" algn="just">
              <a:buFont typeface="Arial" charset="0"/>
              <a:buChar char="•"/>
            </a:pPr>
            <a:r>
              <a:rPr lang="en-GB" b="1" dirty="0"/>
              <a:t>Provide restorative supervision for Critical Care staff through the implementation of the ICS Peer Support Model (2020), providing 1:1 individual and group reflective sessions.  To increase staff retention, reduce stress related absenteeism and increase job satisfaction over a period of 12 months.</a:t>
            </a:r>
          </a:p>
          <a:p>
            <a:pPr marL="342900" indent="-342900" algn="just">
              <a:buFont typeface="Arial" charset="0"/>
              <a:buChar char="•"/>
            </a:pPr>
            <a:endParaRPr lang="en-GB" b="1" dirty="0"/>
          </a:p>
          <a:p>
            <a:pPr algn="just"/>
            <a:endParaRPr lang="en-GB" b="1" dirty="0"/>
          </a:p>
          <a:p>
            <a:pPr marL="342900" indent="-342900" algn="just">
              <a:buFont typeface="Arial" charset="0"/>
              <a:buChar char="•"/>
            </a:pPr>
            <a:endParaRPr lang="en-GB" b="1" dirty="0"/>
          </a:p>
          <a:p>
            <a:pPr marL="342900" indent="-342900" algn="just">
              <a:buFont typeface="Arial" charset="0"/>
              <a:buChar char="•"/>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charset="0"/>
              <a:buChar char="•"/>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9" name="Picture 78">
            <a:extLst>
              <a:ext uri="{FF2B5EF4-FFF2-40B4-BE49-F238E27FC236}">
                <a16:creationId xmlns:a16="http://schemas.microsoft.com/office/drawing/2014/main" xmlns="" id="{957FB0A4-5926-4567-9F36-936824B39C64}"/>
              </a:ext>
            </a:extLst>
          </p:cNvPr>
          <p:cNvPicPr/>
          <p:nvPr/>
        </p:nvPicPr>
        <p:blipFill>
          <a:blip r:embed="rId11">
            <a:extLst>
              <a:ext uri="{28A0092B-C50C-407E-A947-70E740481C1C}">
                <a14:useLocalDpi xmlns:a14="http://schemas.microsoft.com/office/drawing/2010/main" val="0"/>
              </a:ext>
            </a:extLst>
          </a:blip>
          <a:srcRect/>
          <a:stretch>
            <a:fillRect/>
          </a:stretch>
        </p:blipFill>
        <p:spPr bwMode="auto">
          <a:xfrm>
            <a:off x="2070193" y="16433874"/>
            <a:ext cx="5752362" cy="2703798"/>
          </a:xfrm>
          <a:prstGeom prst="rect">
            <a:avLst/>
          </a:prstGeom>
          <a:noFill/>
          <a:ln>
            <a:noFill/>
          </a:ln>
        </p:spPr>
      </p:pic>
      <p:sp>
        <p:nvSpPr>
          <p:cNvPr id="25" name="TextBox 24">
            <a:extLst>
              <a:ext uri="{FF2B5EF4-FFF2-40B4-BE49-F238E27FC236}">
                <a16:creationId xmlns:a16="http://schemas.microsoft.com/office/drawing/2014/main" xmlns="" id="{B3A9B9C9-2B2E-4A3F-A599-81BD67ACC5BB}"/>
              </a:ext>
            </a:extLst>
          </p:cNvPr>
          <p:cNvSpPr txBox="1"/>
          <p:nvPr/>
        </p:nvSpPr>
        <p:spPr>
          <a:xfrm>
            <a:off x="2233971" y="16317899"/>
            <a:ext cx="1112577"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Bereft</a:t>
            </a:r>
          </a:p>
        </p:txBody>
      </p:sp>
      <p:sp>
        <p:nvSpPr>
          <p:cNvPr id="37" name="TextBox 36">
            <a:extLst>
              <a:ext uri="{FF2B5EF4-FFF2-40B4-BE49-F238E27FC236}">
                <a16:creationId xmlns:a16="http://schemas.microsoft.com/office/drawing/2014/main" xmlns="" id="{9F87751C-0BB6-413F-86A3-EE4839B766B1}"/>
              </a:ext>
            </a:extLst>
          </p:cNvPr>
          <p:cNvSpPr txBox="1"/>
          <p:nvPr/>
        </p:nvSpPr>
        <p:spPr>
          <a:xfrm>
            <a:off x="830673" y="16756789"/>
            <a:ext cx="1306526"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Lonely</a:t>
            </a:r>
          </a:p>
        </p:txBody>
      </p:sp>
      <p:sp>
        <p:nvSpPr>
          <p:cNvPr id="38" name="TextBox 37">
            <a:extLst>
              <a:ext uri="{FF2B5EF4-FFF2-40B4-BE49-F238E27FC236}">
                <a16:creationId xmlns:a16="http://schemas.microsoft.com/office/drawing/2014/main" xmlns="" id="{D45E796F-7162-4126-8AD0-9DBD6B839E04}"/>
              </a:ext>
            </a:extLst>
          </p:cNvPr>
          <p:cNvSpPr txBox="1"/>
          <p:nvPr/>
        </p:nvSpPr>
        <p:spPr>
          <a:xfrm>
            <a:off x="824889" y="16292349"/>
            <a:ext cx="1425373"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Anxious</a:t>
            </a:r>
          </a:p>
        </p:txBody>
      </p:sp>
      <p:sp>
        <p:nvSpPr>
          <p:cNvPr id="39" name="TextBox 38">
            <a:extLst>
              <a:ext uri="{FF2B5EF4-FFF2-40B4-BE49-F238E27FC236}">
                <a16:creationId xmlns:a16="http://schemas.microsoft.com/office/drawing/2014/main" xmlns="" id="{81DDFBC2-EC31-41E0-B998-30D395257BEF}"/>
              </a:ext>
            </a:extLst>
          </p:cNvPr>
          <p:cNvSpPr txBox="1"/>
          <p:nvPr/>
        </p:nvSpPr>
        <p:spPr>
          <a:xfrm>
            <a:off x="2205607" y="16645567"/>
            <a:ext cx="1572444"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Stressed</a:t>
            </a:r>
          </a:p>
        </p:txBody>
      </p:sp>
      <p:sp>
        <p:nvSpPr>
          <p:cNvPr id="40" name="TextBox 39">
            <a:extLst>
              <a:ext uri="{FF2B5EF4-FFF2-40B4-BE49-F238E27FC236}">
                <a16:creationId xmlns:a16="http://schemas.microsoft.com/office/drawing/2014/main" xmlns="" id="{C5BBE235-454A-4CB9-BE6B-75E0A0AF7258}"/>
              </a:ext>
            </a:extLst>
          </p:cNvPr>
          <p:cNvSpPr txBox="1"/>
          <p:nvPr/>
        </p:nvSpPr>
        <p:spPr>
          <a:xfrm>
            <a:off x="835927" y="17209300"/>
            <a:ext cx="1848131"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Exhausted</a:t>
            </a:r>
          </a:p>
        </p:txBody>
      </p:sp>
      <p:sp>
        <p:nvSpPr>
          <p:cNvPr id="41" name="TextBox 40">
            <a:extLst>
              <a:ext uri="{FF2B5EF4-FFF2-40B4-BE49-F238E27FC236}">
                <a16:creationId xmlns:a16="http://schemas.microsoft.com/office/drawing/2014/main" xmlns="" id="{B4720495-80D1-4DE4-BD7E-D5F08D284728}"/>
              </a:ext>
            </a:extLst>
          </p:cNvPr>
          <p:cNvSpPr txBox="1"/>
          <p:nvPr/>
        </p:nvSpPr>
        <p:spPr>
          <a:xfrm>
            <a:off x="2259697" y="17040957"/>
            <a:ext cx="1273335"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Useless</a:t>
            </a:r>
          </a:p>
        </p:txBody>
      </p:sp>
      <p:sp>
        <p:nvSpPr>
          <p:cNvPr id="42" name="TextBox 41">
            <a:extLst>
              <a:ext uri="{FF2B5EF4-FFF2-40B4-BE49-F238E27FC236}">
                <a16:creationId xmlns:a16="http://schemas.microsoft.com/office/drawing/2014/main" xmlns="" id="{F1089C38-7EC3-4D9E-BDCD-49C948BD1210}"/>
              </a:ext>
            </a:extLst>
          </p:cNvPr>
          <p:cNvSpPr txBox="1"/>
          <p:nvPr/>
        </p:nvSpPr>
        <p:spPr>
          <a:xfrm>
            <a:off x="829698" y="15911116"/>
            <a:ext cx="1982269"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Unsupported</a:t>
            </a:r>
          </a:p>
        </p:txBody>
      </p:sp>
      <p:sp>
        <p:nvSpPr>
          <p:cNvPr id="45" name="TextBox 44">
            <a:extLst>
              <a:ext uri="{FF2B5EF4-FFF2-40B4-BE49-F238E27FC236}">
                <a16:creationId xmlns:a16="http://schemas.microsoft.com/office/drawing/2014/main" xmlns="" id="{5B645ADA-A69E-48D5-98B4-E85E53A514EC}"/>
              </a:ext>
            </a:extLst>
          </p:cNvPr>
          <p:cNvSpPr txBox="1"/>
          <p:nvPr/>
        </p:nvSpPr>
        <p:spPr>
          <a:xfrm>
            <a:off x="3090246" y="12090337"/>
            <a:ext cx="5699574" cy="369332"/>
          </a:xfrm>
          <a:prstGeom prst="rect">
            <a:avLst/>
          </a:prstGeom>
          <a:noFill/>
        </p:spPr>
        <p:txBody>
          <a:bodyPr wrap="square" rtlCol="0">
            <a:spAutoFit/>
          </a:bodyPr>
          <a:lstStyle/>
          <a:p>
            <a:r>
              <a:rPr lang="en-GB" b="1" dirty="0"/>
              <a:t>Themes reported by ICU staff Dec 20/Jan 21</a:t>
            </a:r>
          </a:p>
        </p:txBody>
      </p:sp>
      <p:sp>
        <p:nvSpPr>
          <p:cNvPr id="46" name="TextBox 45">
            <a:extLst>
              <a:ext uri="{FF2B5EF4-FFF2-40B4-BE49-F238E27FC236}">
                <a16:creationId xmlns:a16="http://schemas.microsoft.com/office/drawing/2014/main" xmlns="" id="{51CDC52A-00D2-44FF-AD64-35E4074BDF50}"/>
              </a:ext>
            </a:extLst>
          </p:cNvPr>
          <p:cNvSpPr txBox="1"/>
          <p:nvPr/>
        </p:nvSpPr>
        <p:spPr>
          <a:xfrm>
            <a:off x="2546921" y="17408800"/>
            <a:ext cx="1848131"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Low Morale</a:t>
            </a:r>
          </a:p>
        </p:txBody>
      </p:sp>
      <p:sp>
        <p:nvSpPr>
          <p:cNvPr id="47" name="TextBox 46">
            <a:extLst>
              <a:ext uri="{FF2B5EF4-FFF2-40B4-BE49-F238E27FC236}">
                <a16:creationId xmlns:a16="http://schemas.microsoft.com/office/drawing/2014/main" xmlns="" id="{D68A2C46-AFCC-4AB9-9A50-CA199B63F7FF}"/>
              </a:ext>
            </a:extLst>
          </p:cNvPr>
          <p:cNvSpPr txBox="1"/>
          <p:nvPr/>
        </p:nvSpPr>
        <p:spPr>
          <a:xfrm>
            <a:off x="864595" y="17615426"/>
            <a:ext cx="1912592"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Overwhelmed</a:t>
            </a:r>
          </a:p>
        </p:txBody>
      </p:sp>
      <p:sp>
        <p:nvSpPr>
          <p:cNvPr id="48" name="TextBox 47">
            <a:extLst>
              <a:ext uri="{FF2B5EF4-FFF2-40B4-BE49-F238E27FC236}">
                <a16:creationId xmlns:a16="http://schemas.microsoft.com/office/drawing/2014/main" xmlns="" id="{4541F54D-82AC-4D62-A8BE-F64E7B02F9FB}"/>
              </a:ext>
            </a:extLst>
          </p:cNvPr>
          <p:cNvSpPr txBox="1"/>
          <p:nvPr/>
        </p:nvSpPr>
        <p:spPr>
          <a:xfrm>
            <a:off x="2737354" y="17898159"/>
            <a:ext cx="1154230"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Angry</a:t>
            </a:r>
          </a:p>
        </p:txBody>
      </p:sp>
      <p:sp>
        <p:nvSpPr>
          <p:cNvPr id="49" name="TextBox 48">
            <a:extLst>
              <a:ext uri="{FF2B5EF4-FFF2-40B4-BE49-F238E27FC236}">
                <a16:creationId xmlns:a16="http://schemas.microsoft.com/office/drawing/2014/main" xmlns="" id="{64513024-C3F9-446F-B547-91BCE2D1C963}"/>
              </a:ext>
            </a:extLst>
          </p:cNvPr>
          <p:cNvSpPr txBox="1"/>
          <p:nvPr/>
        </p:nvSpPr>
        <p:spPr>
          <a:xfrm>
            <a:off x="925474" y="17999106"/>
            <a:ext cx="1650929" cy="646331"/>
          </a:xfrm>
          <a:prstGeom prst="rect">
            <a:avLst/>
          </a:prstGeom>
          <a:noFill/>
        </p:spPr>
        <p:txBody>
          <a:bodyPr wrap="square" rtlCol="0">
            <a:spAutoFit/>
          </a:bodyPr>
          <a:lstStyle/>
          <a:p>
            <a:pPr marL="285750" indent="-285750">
              <a:buFont typeface="Arial" panose="020B0604020202020204" pitchFamily="34" charset="0"/>
              <a:buChar char="•"/>
            </a:pPr>
            <a:r>
              <a:rPr lang="en-GB" b="1" dirty="0"/>
              <a:t>Can’t switch off</a:t>
            </a:r>
          </a:p>
        </p:txBody>
      </p:sp>
      <p:sp>
        <p:nvSpPr>
          <p:cNvPr id="50" name="TextBox 49">
            <a:extLst>
              <a:ext uri="{FF2B5EF4-FFF2-40B4-BE49-F238E27FC236}">
                <a16:creationId xmlns:a16="http://schemas.microsoft.com/office/drawing/2014/main" xmlns="" id="{49894813-7054-4B59-BC5D-36B7483ADCEA}"/>
              </a:ext>
            </a:extLst>
          </p:cNvPr>
          <p:cNvSpPr txBox="1"/>
          <p:nvPr/>
        </p:nvSpPr>
        <p:spPr>
          <a:xfrm>
            <a:off x="1624897" y="18664907"/>
            <a:ext cx="2030412"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Unappreciated</a:t>
            </a:r>
          </a:p>
        </p:txBody>
      </p:sp>
      <p:sp>
        <p:nvSpPr>
          <p:cNvPr id="51" name="TextBox 50">
            <a:extLst>
              <a:ext uri="{FF2B5EF4-FFF2-40B4-BE49-F238E27FC236}">
                <a16:creationId xmlns:a16="http://schemas.microsoft.com/office/drawing/2014/main" xmlns="" id="{63095895-EF3F-44E9-8408-C5342C51FEC1}"/>
              </a:ext>
            </a:extLst>
          </p:cNvPr>
          <p:cNvSpPr txBox="1"/>
          <p:nvPr/>
        </p:nvSpPr>
        <p:spPr>
          <a:xfrm>
            <a:off x="1674272" y="15604704"/>
            <a:ext cx="2126164" cy="369332"/>
          </a:xfrm>
          <a:prstGeom prst="rect">
            <a:avLst/>
          </a:prstGeom>
          <a:noFill/>
        </p:spPr>
        <p:txBody>
          <a:bodyPr wrap="square" rtlCol="0">
            <a:spAutoFit/>
          </a:bodyPr>
          <a:lstStyle/>
          <a:p>
            <a:r>
              <a:rPr lang="en-GB" b="1" dirty="0">
                <a:solidFill>
                  <a:srgbClr val="7030A0"/>
                </a:solidFill>
              </a:rPr>
              <a:t>How Staff feel</a:t>
            </a:r>
          </a:p>
        </p:txBody>
      </p:sp>
      <p:sp>
        <p:nvSpPr>
          <p:cNvPr id="53" name="TextBox 52">
            <a:extLst>
              <a:ext uri="{FF2B5EF4-FFF2-40B4-BE49-F238E27FC236}">
                <a16:creationId xmlns:a16="http://schemas.microsoft.com/office/drawing/2014/main" xmlns="" id="{F795FCAC-0D76-4572-A48D-0CE4BBA7FA6D}"/>
              </a:ext>
            </a:extLst>
          </p:cNvPr>
          <p:cNvSpPr txBox="1"/>
          <p:nvPr/>
        </p:nvSpPr>
        <p:spPr>
          <a:xfrm>
            <a:off x="5435891" y="15584182"/>
            <a:ext cx="3218699" cy="369332"/>
          </a:xfrm>
          <a:prstGeom prst="rect">
            <a:avLst/>
          </a:prstGeom>
          <a:noFill/>
        </p:spPr>
        <p:txBody>
          <a:bodyPr wrap="square" rtlCol="0">
            <a:spAutoFit/>
          </a:bodyPr>
          <a:lstStyle/>
          <a:p>
            <a:r>
              <a:rPr lang="en-GB" b="1" dirty="0">
                <a:solidFill>
                  <a:srgbClr val="0070C0"/>
                </a:solidFill>
              </a:rPr>
              <a:t>Staff ideas/recommendations</a:t>
            </a:r>
          </a:p>
        </p:txBody>
      </p:sp>
      <p:sp>
        <p:nvSpPr>
          <p:cNvPr id="54" name="TextBox 53">
            <a:extLst>
              <a:ext uri="{FF2B5EF4-FFF2-40B4-BE49-F238E27FC236}">
                <a16:creationId xmlns:a16="http://schemas.microsoft.com/office/drawing/2014/main" xmlns="" id="{3A451F84-500C-4EDC-AB30-DAA67CF5DF47}"/>
              </a:ext>
            </a:extLst>
          </p:cNvPr>
          <p:cNvSpPr txBox="1"/>
          <p:nvPr/>
        </p:nvSpPr>
        <p:spPr>
          <a:xfrm>
            <a:off x="5181620" y="16009028"/>
            <a:ext cx="4255786"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Support for new/junior/temporary staff</a:t>
            </a:r>
          </a:p>
        </p:txBody>
      </p:sp>
      <p:sp>
        <p:nvSpPr>
          <p:cNvPr id="55" name="TextBox 54">
            <a:extLst>
              <a:ext uri="{FF2B5EF4-FFF2-40B4-BE49-F238E27FC236}">
                <a16:creationId xmlns:a16="http://schemas.microsoft.com/office/drawing/2014/main" xmlns="" id="{FB679A6F-9398-4973-9FE2-CD72A41C31F7}"/>
              </a:ext>
            </a:extLst>
          </p:cNvPr>
          <p:cNvSpPr txBox="1"/>
          <p:nvPr/>
        </p:nvSpPr>
        <p:spPr>
          <a:xfrm>
            <a:off x="5478476" y="16371649"/>
            <a:ext cx="3662074" cy="646331"/>
          </a:xfrm>
          <a:prstGeom prst="rect">
            <a:avLst/>
          </a:prstGeom>
          <a:noFill/>
        </p:spPr>
        <p:txBody>
          <a:bodyPr wrap="square" rtlCol="0">
            <a:spAutoFit/>
          </a:bodyPr>
          <a:lstStyle/>
          <a:p>
            <a:pPr marL="285750" indent="-285750">
              <a:buFont typeface="Arial" panose="020B0604020202020204" pitchFamily="34" charset="0"/>
              <a:buChar char="•"/>
            </a:pPr>
            <a:r>
              <a:rPr lang="en-GB" b="1" dirty="0"/>
              <a:t>Appropriate social spaces ‘Oasis</a:t>
            </a:r>
            <a:r>
              <a:rPr lang="en-GB" dirty="0"/>
              <a:t>’ </a:t>
            </a:r>
            <a:r>
              <a:rPr lang="en-GB" b="1" dirty="0"/>
              <a:t>indoor and outdoor</a:t>
            </a:r>
          </a:p>
        </p:txBody>
      </p:sp>
      <p:sp>
        <p:nvSpPr>
          <p:cNvPr id="56" name="TextBox 55">
            <a:extLst>
              <a:ext uri="{FF2B5EF4-FFF2-40B4-BE49-F238E27FC236}">
                <a16:creationId xmlns:a16="http://schemas.microsoft.com/office/drawing/2014/main" xmlns="" id="{81D87D7F-F91B-4083-8A89-62B12F8183F2}"/>
              </a:ext>
            </a:extLst>
          </p:cNvPr>
          <p:cNvSpPr txBox="1"/>
          <p:nvPr/>
        </p:nvSpPr>
        <p:spPr>
          <a:xfrm>
            <a:off x="6159716" y="17092539"/>
            <a:ext cx="3662074"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Professional psychology support </a:t>
            </a:r>
          </a:p>
        </p:txBody>
      </p:sp>
      <p:sp>
        <p:nvSpPr>
          <p:cNvPr id="57" name="TextBox 56">
            <a:extLst>
              <a:ext uri="{FF2B5EF4-FFF2-40B4-BE49-F238E27FC236}">
                <a16:creationId xmlns:a16="http://schemas.microsoft.com/office/drawing/2014/main" xmlns="" id="{C64ACEA5-620A-4A02-8765-FBCDA003E390}"/>
              </a:ext>
            </a:extLst>
          </p:cNvPr>
          <p:cNvSpPr txBox="1"/>
          <p:nvPr/>
        </p:nvSpPr>
        <p:spPr>
          <a:xfrm>
            <a:off x="6540948" y="18348820"/>
            <a:ext cx="2568471"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Management support</a:t>
            </a:r>
          </a:p>
        </p:txBody>
      </p:sp>
      <p:sp>
        <p:nvSpPr>
          <p:cNvPr id="58" name="TextBox 57">
            <a:extLst>
              <a:ext uri="{FF2B5EF4-FFF2-40B4-BE49-F238E27FC236}">
                <a16:creationId xmlns:a16="http://schemas.microsoft.com/office/drawing/2014/main" xmlns="" id="{ADF93E9C-E9EA-4E90-BBAF-5A1B21B405B1}"/>
              </a:ext>
            </a:extLst>
          </p:cNvPr>
          <p:cNvSpPr txBox="1"/>
          <p:nvPr/>
        </p:nvSpPr>
        <p:spPr>
          <a:xfrm>
            <a:off x="6734410" y="17761976"/>
            <a:ext cx="2252829"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Reflective rounds</a:t>
            </a:r>
          </a:p>
        </p:txBody>
      </p:sp>
      <p:sp>
        <p:nvSpPr>
          <p:cNvPr id="60" name="TextBox 59">
            <a:extLst>
              <a:ext uri="{FF2B5EF4-FFF2-40B4-BE49-F238E27FC236}">
                <a16:creationId xmlns:a16="http://schemas.microsoft.com/office/drawing/2014/main" xmlns="" id="{15240A2F-B2A4-4CEE-8D0A-FFA0F5B27556}"/>
              </a:ext>
            </a:extLst>
          </p:cNvPr>
          <p:cNvSpPr txBox="1"/>
          <p:nvPr/>
        </p:nvSpPr>
        <p:spPr>
          <a:xfrm>
            <a:off x="6828676" y="18047578"/>
            <a:ext cx="1800839"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Peer support</a:t>
            </a:r>
          </a:p>
        </p:txBody>
      </p:sp>
      <p:sp>
        <p:nvSpPr>
          <p:cNvPr id="61" name="TextBox 60">
            <a:extLst>
              <a:ext uri="{FF2B5EF4-FFF2-40B4-BE49-F238E27FC236}">
                <a16:creationId xmlns:a16="http://schemas.microsoft.com/office/drawing/2014/main" xmlns="" id="{1FB794C7-330C-48C8-8729-679EB3E3B872}"/>
              </a:ext>
            </a:extLst>
          </p:cNvPr>
          <p:cNvSpPr txBox="1"/>
          <p:nvPr/>
        </p:nvSpPr>
        <p:spPr>
          <a:xfrm>
            <a:off x="5791263" y="16860545"/>
            <a:ext cx="3265558"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Space to decompress on shift</a:t>
            </a:r>
          </a:p>
        </p:txBody>
      </p:sp>
      <p:sp>
        <p:nvSpPr>
          <p:cNvPr id="62" name="TextBox 61">
            <a:extLst>
              <a:ext uri="{FF2B5EF4-FFF2-40B4-BE49-F238E27FC236}">
                <a16:creationId xmlns:a16="http://schemas.microsoft.com/office/drawing/2014/main" xmlns="" id="{7ADD3B81-A8FC-44C6-BDC1-E784B8396F65}"/>
              </a:ext>
            </a:extLst>
          </p:cNvPr>
          <p:cNvSpPr txBox="1"/>
          <p:nvPr/>
        </p:nvSpPr>
        <p:spPr>
          <a:xfrm>
            <a:off x="6390973" y="17477769"/>
            <a:ext cx="3533737"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Impartial/confidential support</a:t>
            </a:r>
          </a:p>
        </p:txBody>
      </p:sp>
      <p:sp>
        <p:nvSpPr>
          <p:cNvPr id="63" name="TextBox 62">
            <a:extLst>
              <a:ext uri="{FF2B5EF4-FFF2-40B4-BE49-F238E27FC236}">
                <a16:creationId xmlns:a16="http://schemas.microsoft.com/office/drawing/2014/main" xmlns="" id="{CBB7C490-8147-4233-A57B-7865A5F25D43}"/>
              </a:ext>
            </a:extLst>
          </p:cNvPr>
          <p:cNvSpPr txBox="1"/>
          <p:nvPr/>
        </p:nvSpPr>
        <p:spPr>
          <a:xfrm>
            <a:off x="6603218" y="18634422"/>
            <a:ext cx="2030412" cy="646331"/>
          </a:xfrm>
          <a:prstGeom prst="rect">
            <a:avLst/>
          </a:prstGeom>
          <a:noFill/>
        </p:spPr>
        <p:txBody>
          <a:bodyPr wrap="square" rtlCol="0">
            <a:spAutoFit/>
          </a:bodyPr>
          <a:lstStyle/>
          <a:p>
            <a:pPr marL="285750" indent="-285750">
              <a:buFont typeface="Arial" panose="020B0604020202020204" pitchFamily="34" charset="0"/>
              <a:buChar char="•"/>
            </a:pPr>
            <a:r>
              <a:rPr lang="en-GB" b="1" dirty="0"/>
              <a:t>Communication platform</a:t>
            </a:r>
          </a:p>
        </p:txBody>
      </p:sp>
      <p:graphicFrame>
        <p:nvGraphicFramePr>
          <p:cNvPr id="68" name="Diagram 67">
            <a:extLst>
              <a:ext uri="{FF2B5EF4-FFF2-40B4-BE49-F238E27FC236}">
                <a16:creationId xmlns:a16="http://schemas.microsoft.com/office/drawing/2014/main" xmlns="" id="{2034CEBF-C432-471F-9727-1D3370FE517C}"/>
              </a:ext>
            </a:extLst>
          </p:cNvPr>
          <p:cNvGraphicFramePr/>
          <p:nvPr>
            <p:extLst>
              <p:ext uri="{D42A27DB-BD31-4B8C-83A1-F6EECF244321}">
                <p14:modId xmlns:p14="http://schemas.microsoft.com/office/powerpoint/2010/main" val="1990532133"/>
              </p:ext>
            </p:extLst>
          </p:nvPr>
        </p:nvGraphicFramePr>
        <p:xfrm>
          <a:off x="10971015" y="5505711"/>
          <a:ext cx="8673219" cy="517627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69" name="Rectangle: Rounded Corners 68">
            <a:extLst>
              <a:ext uri="{FF2B5EF4-FFF2-40B4-BE49-F238E27FC236}">
                <a16:creationId xmlns:a16="http://schemas.microsoft.com/office/drawing/2014/main" xmlns="" id="{322A0338-CF2E-471B-AB46-E6C2CA83FE2B}"/>
              </a:ext>
            </a:extLst>
          </p:cNvPr>
          <p:cNvSpPr/>
          <p:nvPr/>
        </p:nvSpPr>
        <p:spPr>
          <a:xfrm>
            <a:off x="14108992" y="8717914"/>
            <a:ext cx="5550862" cy="827315"/>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dirty="0">
                <a:solidFill>
                  <a:schemeClr val="tx1"/>
                </a:solidFill>
              </a:rPr>
              <a:t>Response to staff feedback within the Critical Care unit following a wellbeing survey – demonstrating the impact of  the pandemic</a:t>
            </a:r>
          </a:p>
          <a:p>
            <a:pPr marL="171450" indent="-171450">
              <a:buFont typeface="Arial" panose="020B0604020202020204" pitchFamily="34" charset="0"/>
              <a:buChar char="•"/>
            </a:pPr>
            <a:r>
              <a:rPr lang="en-GB" sz="1400" dirty="0">
                <a:solidFill>
                  <a:schemeClr val="tx1"/>
                </a:solidFill>
              </a:rPr>
              <a:t>National drivers from NHS England and ICS to provide additional support for staff</a:t>
            </a:r>
          </a:p>
        </p:txBody>
      </p:sp>
      <p:sp>
        <p:nvSpPr>
          <p:cNvPr id="70" name="Rectangle: Rounded Corners 69">
            <a:extLst>
              <a:ext uri="{FF2B5EF4-FFF2-40B4-BE49-F238E27FC236}">
                <a16:creationId xmlns:a16="http://schemas.microsoft.com/office/drawing/2014/main" xmlns="" id="{50392579-29B4-4AD1-A87D-1D3E6E2ED290}"/>
              </a:ext>
            </a:extLst>
          </p:cNvPr>
          <p:cNvSpPr/>
          <p:nvPr/>
        </p:nvSpPr>
        <p:spPr>
          <a:xfrm>
            <a:off x="14093372" y="9742238"/>
            <a:ext cx="5550862" cy="885286"/>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dirty="0">
                <a:solidFill>
                  <a:schemeClr val="tx1"/>
                </a:solidFill>
              </a:rPr>
              <a:t>Implement the ICS Peer Support model over a period of 12 months, aim to train and develop x10 peer supporters as recommended by the ICS</a:t>
            </a:r>
          </a:p>
          <a:p>
            <a:pPr marL="171450" indent="-171450">
              <a:buFont typeface="Arial" panose="020B0604020202020204" pitchFamily="34" charset="0"/>
              <a:buChar char="•"/>
            </a:pPr>
            <a:r>
              <a:rPr lang="en-GB" sz="1400" dirty="0">
                <a:solidFill>
                  <a:schemeClr val="tx1"/>
                </a:solidFill>
              </a:rPr>
              <a:t>PDSA review, feedback progress and impact</a:t>
            </a:r>
          </a:p>
        </p:txBody>
      </p:sp>
      <p:sp>
        <p:nvSpPr>
          <p:cNvPr id="78" name="TextBox 77">
            <a:extLst>
              <a:ext uri="{FF2B5EF4-FFF2-40B4-BE49-F238E27FC236}">
                <a16:creationId xmlns:a16="http://schemas.microsoft.com/office/drawing/2014/main" xmlns="" id="{FFB2B2B2-7785-4BFE-86D9-D64468E0D899}"/>
              </a:ext>
            </a:extLst>
          </p:cNvPr>
          <p:cNvSpPr txBox="1"/>
          <p:nvPr/>
        </p:nvSpPr>
        <p:spPr>
          <a:xfrm>
            <a:off x="12686499" y="10713267"/>
            <a:ext cx="5242250" cy="584775"/>
          </a:xfrm>
          <a:prstGeom prst="rect">
            <a:avLst/>
          </a:prstGeom>
          <a:noFill/>
        </p:spPr>
        <p:txBody>
          <a:bodyPr wrap="square" rtlCol="0">
            <a:spAutoFit/>
          </a:bodyPr>
          <a:lstStyle/>
          <a:p>
            <a:pPr algn="ctr"/>
            <a:r>
              <a:rPr lang="en-GB" sz="3200" b="1" dirty="0"/>
              <a:t>Supporting Literature</a:t>
            </a:r>
          </a:p>
        </p:txBody>
      </p:sp>
      <p:sp>
        <p:nvSpPr>
          <p:cNvPr id="80" name="TextBox 79">
            <a:extLst>
              <a:ext uri="{FF2B5EF4-FFF2-40B4-BE49-F238E27FC236}">
                <a16:creationId xmlns:a16="http://schemas.microsoft.com/office/drawing/2014/main" xmlns="" id="{ACAFB31D-C5DF-4CEC-B4AF-78A875966693}"/>
              </a:ext>
            </a:extLst>
          </p:cNvPr>
          <p:cNvSpPr txBox="1"/>
          <p:nvPr/>
        </p:nvSpPr>
        <p:spPr>
          <a:xfrm>
            <a:off x="10688503" y="11181477"/>
            <a:ext cx="8990411" cy="8361263"/>
          </a:xfrm>
          <a:prstGeom prst="rect">
            <a:avLst/>
          </a:prstGeom>
          <a:noFill/>
        </p:spPr>
        <p:txBody>
          <a:bodyPr wrap="square" rtlCol="0">
            <a:spAutoFit/>
          </a:bodyPr>
          <a:lstStyle/>
          <a:p>
            <a:pPr marL="285750" indent="-285750" algn="just">
              <a:spcAft>
                <a:spcPts val="8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The role of the Professiona</a:t>
            </a:r>
            <a:r>
              <a:rPr lang="en-GB" dirty="0">
                <a:latin typeface="Calibri" panose="020F0502020204030204" pitchFamily="34" charset="0"/>
                <a:ea typeface="Calibri" panose="020F0502020204030204" pitchFamily="34" charset="0"/>
                <a:cs typeface="Times New Roman" panose="02020603050405020304" pitchFamily="18" charset="0"/>
              </a:rPr>
              <a:t>l Nurse Advocate (PNA) developed from ‘</a:t>
            </a:r>
            <a:r>
              <a:rPr lang="en-US" dirty="0"/>
              <a:t>The A-EQUIP model’ (NHS England, 2017) supports a continuous improvement process that aims to build personal and professional resilience.  This is delivered through restorative supervision, education and quality.</a:t>
            </a:r>
          </a:p>
          <a:p>
            <a:pPr marL="285750" indent="-285750" algn="just">
              <a:spcAft>
                <a:spcPts val="8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The Intensive Care Society (Highfield, 2020) considers the level of intervention required for workplace wellbeing. </a:t>
            </a:r>
            <a:r>
              <a:rPr lang="en-GB" b="1" dirty="0">
                <a:effectLst/>
                <a:latin typeface="Calibri" panose="020F0502020204030204" pitchFamily="34" charset="0"/>
                <a:ea typeface="Calibri" panose="020F0502020204030204" pitchFamily="34" charset="0"/>
                <a:cs typeface="Times New Roman" panose="02020603050405020304" pitchFamily="18" charset="0"/>
              </a:rPr>
              <a:t>Primary preventions </a:t>
            </a:r>
            <a:r>
              <a:rPr lang="en-GB" dirty="0">
                <a:effectLst/>
                <a:latin typeface="Calibri" panose="020F0502020204030204" pitchFamily="34" charset="0"/>
                <a:ea typeface="Calibri" panose="020F0502020204030204" pitchFamily="34" charset="0"/>
                <a:cs typeface="Times New Roman" panose="02020603050405020304" pitchFamily="18" charset="0"/>
              </a:rPr>
              <a:t>aim to modify or eliminate stressors in the work environment and target the organisation i.e., Leadership training.</a:t>
            </a:r>
          </a:p>
          <a:p>
            <a:pPr marL="285750" indent="-285750" algn="just">
              <a:spcAft>
                <a:spcPts val="8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Maxwell (2017) suggests that patient experience, outcomes, role retention and staff satisfaction are significantly impacted by nurse leadership.</a:t>
            </a:r>
          </a:p>
          <a:p>
            <a:pPr marL="285750" indent="-285750" algn="just">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This is challenging to transform; conversely the role of the Professional Nurse Advocate can provide staff with self-development in Emotional intelligence, compassionate leadership and resilience.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Aft>
                <a:spcPts val="800"/>
              </a:spcAft>
              <a:buFont typeface="Arial" panose="020B0604020202020204" pitchFamily="34" charset="0"/>
              <a:buChar char="•"/>
            </a:pPr>
            <a:r>
              <a:rPr lang="en-GB" b="1" dirty="0">
                <a:effectLst/>
                <a:latin typeface="Calibri" panose="020F0502020204030204" pitchFamily="34" charset="0"/>
                <a:ea typeface="Calibri" panose="020F0502020204030204" pitchFamily="34" charset="0"/>
                <a:cs typeface="Times New Roman" panose="02020603050405020304" pitchFamily="18" charset="0"/>
              </a:rPr>
              <a:t>Secondary interventions </a:t>
            </a:r>
            <a:r>
              <a:rPr lang="en-GB" dirty="0">
                <a:effectLst/>
                <a:latin typeface="Calibri" panose="020F0502020204030204" pitchFamily="34" charset="0"/>
                <a:ea typeface="Calibri" panose="020F0502020204030204" pitchFamily="34" charset="0"/>
                <a:cs typeface="Times New Roman" panose="02020603050405020304" pitchFamily="18" charset="0"/>
              </a:rPr>
              <a:t>are focussed on the response to stress and are aimed at minimising the effect of the stressors (i.e., psychological first aid). Tertiary interventions focus on recovery responses and support (i.e., offering psychological intervention) (Highfield, 2020).</a:t>
            </a:r>
          </a:p>
          <a:p>
            <a:pPr marL="285750" indent="-285750" algn="jus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Restorative supervision can reduce stress experienced by professionals (Wallbank, 2010; Wallbank et al., 2011) and this relates to secondary stressors encountered by ICU staff, causing psychological harm that may lead to moral distress, professional burnout, or compassion fatigue (Wicks, 2005; Jarden et al., 2018).</a:t>
            </a:r>
          </a:p>
          <a:p>
            <a:pPr marL="285750" indent="-285750" algn="jus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Peer support as restorative supervision, needs to be delivered in a safe and trusting way, enabling individuals to explore and reflect concerns, experiences and challenges (Proctor, 2010).</a:t>
            </a:r>
          </a:p>
          <a:p>
            <a:pPr marL="285750" indent="-285750" algn="jus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117" name="Picture 116">
            <a:extLst>
              <a:ext uri="{FF2B5EF4-FFF2-40B4-BE49-F238E27FC236}">
                <a16:creationId xmlns:a16="http://schemas.microsoft.com/office/drawing/2014/main" xmlns="" id="{5DE64376-11B3-4BD8-BB16-4E01C97F82EC}"/>
              </a:ext>
            </a:extLst>
          </p:cNvPr>
          <p:cNvPicPr/>
          <p:nvPr/>
        </p:nvPicPr>
        <p:blipFill>
          <a:blip r:embed="rId17"/>
          <a:stretch>
            <a:fillRect/>
          </a:stretch>
        </p:blipFill>
        <p:spPr>
          <a:xfrm>
            <a:off x="21969619" y="9565341"/>
            <a:ext cx="6884253" cy="3310000"/>
          </a:xfrm>
          <a:prstGeom prst="rect">
            <a:avLst/>
          </a:prstGeom>
        </p:spPr>
      </p:pic>
      <p:sp>
        <p:nvSpPr>
          <p:cNvPr id="81" name="TextBox 80">
            <a:extLst>
              <a:ext uri="{FF2B5EF4-FFF2-40B4-BE49-F238E27FC236}">
                <a16:creationId xmlns:a16="http://schemas.microsoft.com/office/drawing/2014/main" xmlns="" id="{DB44B9A5-2515-45A0-A95F-F457D5193105}"/>
              </a:ext>
            </a:extLst>
          </p:cNvPr>
          <p:cNvSpPr txBox="1"/>
          <p:nvPr/>
        </p:nvSpPr>
        <p:spPr>
          <a:xfrm>
            <a:off x="21969619" y="9088997"/>
            <a:ext cx="6567281" cy="369332"/>
          </a:xfrm>
          <a:prstGeom prst="rect">
            <a:avLst/>
          </a:prstGeom>
          <a:noFill/>
        </p:spPr>
        <p:txBody>
          <a:bodyPr wrap="square" rtlCol="0">
            <a:spAutoFit/>
          </a:bodyPr>
          <a:lstStyle/>
          <a:p>
            <a:r>
              <a:rPr lang="en-GB" b="1" dirty="0"/>
              <a:t>Organisational strategic position of Peer Support (Highfield, 2020)</a:t>
            </a:r>
          </a:p>
        </p:txBody>
      </p:sp>
      <p:sp>
        <p:nvSpPr>
          <p:cNvPr id="82" name="TextBox 81">
            <a:extLst>
              <a:ext uri="{FF2B5EF4-FFF2-40B4-BE49-F238E27FC236}">
                <a16:creationId xmlns:a16="http://schemas.microsoft.com/office/drawing/2014/main" xmlns="" id="{E05DD33B-3808-41B0-B821-A284CB1C8ACA}"/>
              </a:ext>
            </a:extLst>
          </p:cNvPr>
          <p:cNvSpPr txBox="1"/>
          <p:nvPr/>
        </p:nvSpPr>
        <p:spPr>
          <a:xfrm>
            <a:off x="21492063" y="17276034"/>
            <a:ext cx="7209287" cy="2031325"/>
          </a:xfrm>
          <a:prstGeom prst="rect">
            <a:avLst/>
          </a:prstGeom>
          <a:noFill/>
        </p:spPr>
        <p:txBody>
          <a:bodyPr wrap="square" rtlCol="0">
            <a:spAutoFit/>
          </a:bodyPr>
          <a:lstStyle/>
          <a:p>
            <a:r>
              <a:rPr lang="en-GB" b="1" dirty="0"/>
              <a:t>Recommendations</a:t>
            </a:r>
            <a:endParaRPr lang="en-GB" dirty="0"/>
          </a:p>
          <a:p>
            <a:pPr algn="just"/>
            <a:r>
              <a:rPr lang="en-GB" dirty="0"/>
              <a:t>Repeat Wellbeing Survey and identify if Peer Support has enhanced staff experience.</a:t>
            </a:r>
          </a:p>
          <a:p>
            <a:pPr algn="just"/>
            <a:r>
              <a:rPr lang="en-GB" dirty="0"/>
              <a:t>‘Big Conversation’ – review of staff survey results and actions shared.</a:t>
            </a:r>
          </a:p>
          <a:p>
            <a:pPr algn="just"/>
            <a:r>
              <a:rPr lang="en-GB" dirty="0"/>
              <a:t>Review access to therapy services and developments of additional self-management approaches.</a:t>
            </a:r>
          </a:p>
          <a:p>
            <a:endParaRPr lang="en-GB" dirty="0"/>
          </a:p>
        </p:txBody>
      </p:sp>
      <p:sp>
        <p:nvSpPr>
          <p:cNvPr id="83" name="TextBox 82">
            <a:extLst>
              <a:ext uri="{FF2B5EF4-FFF2-40B4-BE49-F238E27FC236}">
                <a16:creationId xmlns:a16="http://schemas.microsoft.com/office/drawing/2014/main" xmlns="" id="{24160D80-4F67-44A5-AAFF-8C90099E8BFB}"/>
              </a:ext>
            </a:extLst>
          </p:cNvPr>
          <p:cNvSpPr txBox="1"/>
          <p:nvPr/>
        </p:nvSpPr>
        <p:spPr>
          <a:xfrm>
            <a:off x="21185550" y="13305716"/>
            <a:ext cx="7964476" cy="3970318"/>
          </a:xfrm>
          <a:prstGeom prst="rect">
            <a:avLst/>
          </a:prstGeom>
          <a:noFill/>
        </p:spPr>
        <p:txBody>
          <a:bodyPr wrap="square" rtlCol="0">
            <a:spAutoFit/>
          </a:bodyPr>
          <a:lstStyle/>
          <a:p>
            <a:pPr marL="285750" indent="-285750" algn="jus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A</a:t>
            </a:r>
            <a:r>
              <a:rPr lang="en-GB" sz="1800" dirty="0">
                <a:effectLst/>
                <a:latin typeface="Calibri" panose="020F0502020204030204" pitchFamily="34" charset="0"/>
                <a:ea typeface="Calibri" panose="020F0502020204030204" pitchFamily="34" charset="0"/>
                <a:cs typeface="Times New Roman" panose="02020603050405020304" pitchFamily="18" charset="0"/>
              </a:rPr>
              <a:t>utonomy, belonging and contribution are required to ensure that nurses wellbeing is sustained (West, 2020), to remain motivated and reconnect with their role and purpose (Highfield, 2020).</a:t>
            </a:r>
            <a:r>
              <a:rPr lang="en-GB" dirty="0">
                <a:latin typeface="Calibri" panose="020F0502020204030204" pitchFamily="34" charset="0"/>
                <a:ea typeface="Calibri" panose="020F0502020204030204" pitchFamily="34" charset="0"/>
                <a:cs typeface="Times New Roman" panose="02020603050405020304" pitchFamily="18" charset="0"/>
              </a:rPr>
              <a:t> </a:t>
            </a:r>
          </a:p>
          <a:p>
            <a:pPr marL="285750" indent="-285750" algn="jus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W</a:t>
            </a:r>
            <a:r>
              <a:rPr lang="en-GB" sz="1800" dirty="0">
                <a:effectLst/>
                <a:latin typeface="Calibri" panose="020F0502020204030204" pitchFamily="34" charset="0"/>
                <a:ea typeface="Calibri" panose="020F0502020204030204" pitchFamily="34" charset="0"/>
                <a:cs typeface="Times New Roman" panose="02020603050405020304" pitchFamily="18" charset="0"/>
              </a:rPr>
              <a:t>ork commitments and work–life balance were identified as core features of staff well-being, combined with being respected, valued and supported (Jarden et al., 2018).</a:t>
            </a:r>
          </a:p>
          <a:p>
            <a:pPr marL="285750" indent="-285750" algn="just">
              <a:buFont typeface="Arial" panose="020B0604020202020204" pitchFamily="34" charset="0"/>
              <a:buChar char="•"/>
            </a:pPr>
            <a:r>
              <a:rPr lang="en-GB" dirty="0"/>
              <a:t>As a PNA undertaking this QI to enhance restorative supervision.  It is considered that this will achieve the following benefits:</a:t>
            </a:r>
          </a:p>
          <a:p>
            <a:pPr marL="285750" indent="-285750" algn="just">
              <a:buFont typeface="Arial" panose="020B0604020202020204" pitchFamily="34" charset="0"/>
              <a:buChar char="•"/>
            </a:pPr>
            <a:r>
              <a:rPr lang="en-GB" dirty="0"/>
              <a:t>Support staff who are struggling in work. </a:t>
            </a:r>
          </a:p>
          <a:p>
            <a:pPr marL="285750" indent="-285750" algn="just">
              <a:buFont typeface="Arial" panose="020B0604020202020204" pitchFamily="34" charset="0"/>
              <a:buChar char="•"/>
            </a:pPr>
            <a:r>
              <a:rPr lang="en-GB" dirty="0"/>
              <a:t>Encourage and empower staff access to professional therapy support if required.</a:t>
            </a:r>
          </a:p>
          <a:p>
            <a:pPr marL="285750" indent="-285750" algn="just">
              <a:buFont typeface="Arial" panose="020B0604020202020204" pitchFamily="34" charset="0"/>
              <a:buChar char="•"/>
            </a:pPr>
            <a:r>
              <a:rPr lang="en-GB" dirty="0"/>
              <a:t>Facilitate supportive conversations, ability to listen without judgement, maintaining confidentiality and professionalism.</a:t>
            </a:r>
          </a:p>
          <a:p>
            <a:pPr marL="285750" indent="-285750" algn="just">
              <a:buFont typeface="Arial" panose="020B0604020202020204" pitchFamily="34" charset="0"/>
              <a:buChar char="•"/>
            </a:pPr>
            <a:r>
              <a:rPr lang="en-GB" dirty="0"/>
              <a:t>Advocate and respond to staff needs, negotiating ways to improve practice with service leads.</a:t>
            </a:r>
          </a:p>
        </p:txBody>
      </p:sp>
      <p:sp>
        <p:nvSpPr>
          <p:cNvPr id="2" name="TextBox 1">
            <a:extLst>
              <a:ext uri="{FF2B5EF4-FFF2-40B4-BE49-F238E27FC236}">
                <a16:creationId xmlns:a16="http://schemas.microsoft.com/office/drawing/2014/main" xmlns="" id="{8CBCDF6F-7654-448D-869C-94B9BE132C32}"/>
              </a:ext>
            </a:extLst>
          </p:cNvPr>
          <p:cNvSpPr txBox="1"/>
          <p:nvPr/>
        </p:nvSpPr>
        <p:spPr>
          <a:xfrm>
            <a:off x="1421341" y="12420600"/>
            <a:ext cx="3286429" cy="2204288"/>
          </a:xfrm>
          <a:prstGeom prst="rect">
            <a:avLst/>
          </a:prstGeom>
          <a:noFill/>
        </p:spPr>
        <p:txBody>
          <a:bodyPr wrap="square" rtlCol="0">
            <a:spAutoFit/>
          </a:bodyPr>
          <a:lstStyle/>
          <a:p>
            <a:endParaRPr lang="en-GB" dirty="0"/>
          </a:p>
        </p:txBody>
      </p:sp>
      <p:graphicFrame>
        <p:nvGraphicFramePr>
          <p:cNvPr id="59" name="Chart 58">
            <a:extLst>
              <a:ext uri="{FF2B5EF4-FFF2-40B4-BE49-F238E27FC236}">
                <a16:creationId xmlns:a16="http://schemas.microsoft.com/office/drawing/2014/main" xmlns="" id="{A7F67C3D-BEA8-417F-9733-7E2436556B6C}"/>
              </a:ext>
            </a:extLst>
          </p:cNvPr>
          <p:cNvGraphicFramePr>
            <a:graphicFrameLocks/>
          </p:cNvGraphicFramePr>
          <p:nvPr>
            <p:extLst>
              <p:ext uri="{D42A27DB-BD31-4B8C-83A1-F6EECF244321}">
                <p14:modId xmlns:p14="http://schemas.microsoft.com/office/powerpoint/2010/main" val="2527388515"/>
              </p:ext>
            </p:extLst>
          </p:nvPr>
        </p:nvGraphicFramePr>
        <p:xfrm>
          <a:off x="914399" y="12538129"/>
          <a:ext cx="4550924" cy="2919270"/>
        </p:xfrm>
        <a:graphic>
          <a:graphicData uri="http://schemas.openxmlformats.org/drawingml/2006/chart">
            <c:chart xmlns:c="http://schemas.openxmlformats.org/drawingml/2006/chart" xmlns:r="http://schemas.openxmlformats.org/officeDocument/2006/relationships" r:id="rId18"/>
          </a:graphicData>
        </a:graphic>
      </p:graphicFrame>
      <p:graphicFrame>
        <p:nvGraphicFramePr>
          <p:cNvPr id="64" name="Chart 63">
            <a:extLst>
              <a:ext uri="{FF2B5EF4-FFF2-40B4-BE49-F238E27FC236}">
                <a16:creationId xmlns:a16="http://schemas.microsoft.com/office/drawing/2014/main" xmlns="" id="{A7F67C3D-BEA8-417F-9733-7E2436556B6C}"/>
              </a:ext>
            </a:extLst>
          </p:cNvPr>
          <p:cNvGraphicFramePr>
            <a:graphicFrameLocks/>
          </p:cNvGraphicFramePr>
          <p:nvPr>
            <p:extLst>
              <p:ext uri="{D42A27DB-BD31-4B8C-83A1-F6EECF244321}">
                <p14:modId xmlns:p14="http://schemas.microsoft.com/office/powerpoint/2010/main" val="1958500362"/>
              </p:ext>
            </p:extLst>
          </p:nvPr>
        </p:nvGraphicFramePr>
        <p:xfrm>
          <a:off x="489756" y="12464118"/>
          <a:ext cx="5314950" cy="2928938"/>
        </p:xfrm>
        <a:graphic>
          <a:graphicData uri="http://schemas.openxmlformats.org/drawingml/2006/chart">
            <c:chart xmlns:c="http://schemas.openxmlformats.org/drawingml/2006/chart" xmlns:r="http://schemas.openxmlformats.org/officeDocument/2006/relationships" r:id="rId19"/>
          </a:graphicData>
        </a:graphic>
      </p:graphicFrame>
      <p:graphicFrame>
        <p:nvGraphicFramePr>
          <p:cNvPr id="65" name="Chart 64">
            <a:extLst>
              <a:ext uri="{FF2B5EF4-FFF2-40B4-BE49-F238E27FC236}">
                <a16:creationId xmlns:a16="http://schemas.microsoft.com/office/drawing/2014/main" xmlns="" id="{E5A9B204-B8EC-4452-9A3B-705C438C809D}"/>
              </a:ext>
            </a:extLst>
          </p:cNvPr>
          <p:cNvGraphicFramePr>
            <a:graphicFrameLocks/>
          </p:cNvGraphicFramePr>
          <p:nvPr>
            <p:extLst>
              <p:ext uri="{D42A27DB-BD31-4B8C-83A1-F6EECF244321}">
                <p14:modId xmlns:p14="http://schemas.microsoft.com/office/powerpoint/2010/main" val="2423151610"/>
              </p:ext>
            </p:extLst>
          </p:nvPr>
        </p:nvGraphicFramePr>
        <p:xfrm>
          <a:off x="5029997" y="12464118"/>
          <a:ext cx="4543892" cy="2875473"/>
        </p:xfrm>
        <a:graphic>
          <a:graphicData uri="http://schemas.openxmlformats.org/drawingml/2006/chart">
            <c:chart xmlns:c="http://schemas.openxmlformats.org/drawingml/2006/chart" xmlns:r="http://schemas.openxmlformats.org/officeDocument/2006/relationships" r:id="rId20"/>
          </a:graphicData>
        </a:graphic>
      </p:graphicFrame>
      <p:sp>
        <p:nvSpPr>
          <p:cNvPr id="9" name="Arrow: Pentagon 8">
            <a:extLst>
              <a:ext uri="{FF2B5EF4-FFF2-40B4-BE49-F238E27FC236}">
                <a16:creationId xmlns:a16="http://schemas.microsoft.com/office/drawing/2014/main" xmlns="" id="{8DDA14EA-24F3-440C-B578-925B936C8421}"/>
              </a:ext>
            </a:extLst>
          </p:cNvPr>
          <p:cNvSpPr/>
          <p:nvPr/>
        </p:nvSpPr>
        <p:spPr>
          <a:xfrm>
            <a:off x="21372084" y="4257418"/>
            <a:ext cx="1807950" cy="36727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Inputs</a:t>
            </a:r>
          </a:p>
        </p:txBody>
      </p:sp>
      <p:sp>
        <p:nvSpPr>
          <p:cNvPr id="66" name="Arrow: Pentagon 65" descr="ct">
            <a:extLst>
              <a:ext uri="{FF2B5EF4-FFF2-40B4-BE49-F238E27FC236}">
                <a16:creationId xmlns:a16="http://schemas.microsoft.com/office/drawing/2014/main" xmlns="" id="{35FCD64D-1D2F-4D82-9B2E-0B0381F42460}"/>
              </a:ext>
            </a:extLst>
          </p:cNvPr>
          <p:cNvSpPr/>
          <p:nvPr/>
        </p:nvSpPr>
        <p:spPr>
          <a:xfrm>
            <a:off x="23251886" y="4257417"/>
            <a:ext cx="1807950" cy="35812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Activities</a:t>
            </a:r>
          </a:p>
        </p:txBody>
      </p:sp>
      <p:sp>
        <p:nvSpPr>
          <p:cNvPr id="67" name="Arrow: Pentagon 66">
            <a:extLst>
              <a:ext uri="{FF2B5EF4-FFF2-40B4-BE49-F238E27FC236}">
                <a16:creationId xmlns:a16="http://schemas.microsoft.com/office/drawing/2014/main" xmlns="" id="{82022445-AE10-44F1-A67A-6916A4A10832}"/>
              </a:ext>
            </a:extLst>
          </p:cNvPr>
          <p:cNvSpPr/>
          <p:nvPr/>
        </p:nvSpPr>
        <p:spPr>
          <a:xfrm>
            <a:off x="25133730" y="4257418"/>
            <a:ext cx="1807950" cy="35812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Outputs</a:t>
            </a:r>
          </a:p>
        </p:txBody>
      </p:sp>
      <p:sp>
        <p:nvSpPr>
          <p:cNvPr id="12" name="Rectangle 11">
            <a:extLst>
              <a:ext uri="{FF2B5EF4-FFF2-40B4-BE49-F238E27FC236}">
                <a16:creationId xmlns:a16="http://schemas.microsoft.com/office/drawing/2014/main" xmlns="" id="{58B178B0-92DE-4EA3-90B6-91A9690F135B}"/>
              </a:ext>
            </a:extLst>
          </p:cNvPr>
          <p:cNvSpPr/>
          <p:nvPr/>
        </p:nvSpPr>
        <p:spPr>
          <a:xfrm>
            <a:off x="27013532" y="4281960"/>
            <a:ext cx="1732918" cy="35624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Impact</a:t>
            </a:r>
          </a:p>
        </p:txBody>
      </p:sp>
      <p:sp>
        <p:nvSpPr>
          <p:cNvPr id="13" name="Rectangle 12">
            <a:extLst>
              <a:ext uri="{FF2B5EF4-FFF2-40B4-BE49-F238E27FC236}">
                <a16:creationId xmlns:a16="http://schemas.microsoft.com/office/drawing/2014/main" xmlns="" id="{D6202859-31E2-4AB1-B976-47EB629E2521}"/>
              </a:ext>
            </a:extLst>
          </p:cNvPr>
          <p:cNvSpPr/>
          <p:nvPr/>
        </p:nvSpPr>
        <p:spPr>
          <a:xfrm>
            <a:off x="21372083" y="4696220"/>
            <a:ext cx="1750581" cy="423871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Peer Support Steering Group</a:t>
            </a:r>
          </a:p>
          <a:p>
            <a:pPr marL="285750" indent="-285750">
              <a:buFont typeface="Arial" panose="020B0604020202020204" pitchFamily="34" charset="0"/>
              <a:buChar char="•"/>
            </a:pP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rPr>
              <a:t>Delivery staff of Peer Support</a:t>
            </a:r>
          </a:p>
          <a:p>
            <a:pPr marL="285750" indent="-285750">
              <a:buFont typeface="Arial" panose="020B0604020202020204" pitchFamily="34" charset="0"/>
              <a:buChar char="•"/>
            </a:pPr>
            <a:r>
              <a:rPr lang="en-GB"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 time</a:t>
            </a:r>
          </a:p>
          <a:p>
            <a:pPr marL="285750" indent="-285750">
              <a:buFont typeface="Arial" panose="020B0604020202020204" pitchFamily="34" charset="0"/>
              <a:buChar char="•"/>
            </a:pP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rPr>
              <a:t>Governance </a:t>
            </a:r>
            <a:r>
              <a:rPr lang="en-GB"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Critical Care Peer Support Mailbox </a:t>
            </a:r>
            <a:endParaRPr lang="en-GB"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rPr>
              <a:t>Location/room</a:t>
            </a:r>
            <a:endParaRPr lang="en-GB"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dirty="0">
                <a:solidFill>
                  <a:schemeClr val="tx1"/>
                </a:solidFill>
              </a:rPr>
              <a:t>Released time for staff</a:t>
            </a:r>
          </a:p>
        </p:txBody>
      </p:sp>
      <p:sp>
        <p:nvSpPr>
          <p:cNvPr id="71" name="Rectangle 70">
            <a:extLst>
              <a:ext uri="{FF2B5EF4-FFF2-40B4-BE49-F238E27FC236}">
                <a16:creationId xmlns:a16="http://schemas.microsoft.com/office/drawing/2014/main" xmlns="" id="{067C3A63-BD60-4BF9-B01B-8B52C71F098A}"/>
              </a:ext>
            </a:extLst>
          </p:cNvPr>
          <p:cNvSpPr/>
          <p:nvPr/>
        </p:nvSpPr>
        <p:spPr>
          <a:xfrm>
            <a:off x="23235790" y="4688307"/>
            <a:ext cx="1750580" cy="423871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dirty="0">
                <a:solidFill>
                  <a:schemeClr val="tx1"/>
                </a:solidFill>
              </a:rPr>
              <a:t>Interventions:</a:t>
            </a:r>
          </a:p>
          <a:p>
            <a:pPr algn="ctr"/>
            <a:endParaRPr lang="en-GB" dirty="0">
              <a:solidFill>
                <a:schemeClr val="tx1"/>
              </a:solidFill>
            </a:endParaRPr>
          </a:p>
          <a:p>
            <a:pPr marL="285750" indent="-285750">
              <a:buFont typeface="Arial" panose="020B0604020202020204" pitchFamily="34" charset="0"/>
              <a:buChar char="•"/>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Survey results shared</a:t>
            </a:r>
          </a:p>
          <a:p>
            <a:pPr marL="285750" indent="-285750">
              <a:buFont typeface="Arial" panose="020B0604020202020204" pitchFamily="34" charset="0"/>
              <a:buChar char="•"/>
            </a:pP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rPr>
              <a:t>ICS </a:t>
            </a: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Train the trainer Peer Supporter</a:t>
            </a:r>
          </a:p>
          <a:p>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rPr>
              <a:t>Enablers:</a:t>
            </a:r>
          </a:p>
          <a:p>
            <a:pPr marL="285750" indent="-285750">
              <a:buFont typeface="Arial" panose="020B0604020202020204" pitchFamily="34" charset="0"/>
              <a:buChar char="•"/>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Senior level Engagement</a:t>
            </a:r>
          </a:p>
          <a:p>
            <a:pPr marL="285750" indent="-285750">
              <a:buFont typeface="Arial" panose="020B0604020202020204" pitchFamily="34" charset="0"/>
              <a:buChar char="•"/>
            </a:pP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rPr>
              <a:t>Training</a:t>
            </a:r>
          </a:p>
          <a:p>
            <a:pPr marL="285750" indent="-285750">
              <a:buFont typeface="Arial" panose="020B0604020202020204" pitchFamily="34" charset="0"/>
              <a:buChar char="•"/>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Data collection</a:t>
            </a:r>
          </a:p>
          <a:p>
            <a:pPr marL="285750" indent="-285750">
              <a:buFont typeface="Arial" panose="020B0604020202020204" pitchFamily="34" charset="0"/>
              <a:buChar char="•"/>
            </a:pP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rPr>
              <a:t>Support log</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2" name="Rectangle 71">
            <a:extLst>
              <a:ext uri="{FF2B5EF4-FFF2-40B4-BE49-F238E27FC236}">
                <a16:creationId xmlns:a16="http://schemas.microsoft.com/office/drawing/2014/main" xmlns="" id="{B3AC99F9-BF09-4675-AB3F-9F40EC45DF07}"/>
              </a:ext>
            </a:extLst>
          </p:cNvPr>
          <p:cNvSpPr/>
          <p:nvPr/>
        </p:nvSpPr>
        <p:spPr>
          <a:xfrm>
            <a:off x="25099495" y="4694132"/>
            <a:ext cx="1750580" cy="424079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Short term</a:t>
            </a:r>
          </a:p>
          <a:p>
            <a:pPr algn="ctr"/>
            <a:endParaRPr lang="en-GB" dirty="0">
              <a:solidFill>
                <a:schemeClr val="tx1"/>
              </a:solidFill>
            </a:endParaRPr>
          </a:p>
          <a:p>
            <a:pPr marL="285750" indent="-285750">
              <a:buFont typeface="Arial" panose="020B0604020202020204" pitchFamily="34" charset="0"/>
              <a:buChar char="•"/>
            </a:pPr>
            <a:r>
              <a:rPr lang="en-US" dirty="0">
                <a:solidFill>
                  <a:schemeClr val="tx1"/>
                </a:solidFill>
              </a:rPr>
              <a:t>Implementation of the ICS Peer Support Framework </a:t>
            </a:r>
          </a:p>
          <a:p>
            <a:pPr marL="285750" indent="-285750">
              <a:buFont typeface="Arial" panose="020B0604020202020204" pitchFamily="34" charset="0"/>
              <a:buChar char="•"/>
            </a:pPr>
            <a:r>
              <a:rPr lang="en-GB" dirty="0">
                <a:solidFill>
                  <a:schemeClr val="tx1"/>
                </a:solidFill>
              </a:rPr>
              <a:t>Staff accessing the support</a:t>
            </a:r>
          </a:p>
          <a:p>
            <a:pPr marL="285750" indent="-285750">
              <a:buFont typeface="Arial" panose="020B0604020202020204" pitchFamily="34" charset="0"/>
              <a:buChar char="•"/>
            </a:pPr>
            <a:r>
              <a:rPr lang="en-GB" dirty="0">
                <a:solidFill>
                  <a:schemeClr val="tx1"/>
                </a:solidFill>
              </a:rPr>
              <a:t>Signposting to services</a:t>
            </a:r>
          </a:p>
          <a:p>
            <a:pPr marL="285750" indent="-285750">
              <a:buFont typeface="Arial" panose="020B0604020202020204" pitchFamily="34" charset="0"/>
              <a:buChar char="•"/>
            </a:pPr>
            <a:r>
              <a:rPr lang="en-GB" dirty="0">
                <a:solidFill>
                  <a:schemeClr val="tx1"/>
                </a:solidFill>
              </a:rPr>
              <a:t>Increased number of Peer supporters</a:t>
            </a:r>
          </a:p>
        </p:txBody>
      </p:sp>
      <p:sp>
        <p:nvSpPr>
          <p:cNvPr id="73" name="Rectangle 72">
            <a:extLst>
              <a:ext uri="{FF2B5EF4-FFF2-40B4-BE49-F238E27FC236}">
                <a16:creationId xmlns:a16="http://schemas.microsoft.com/office/drawing/2014/main" xmlns="" id="{AA09B813-70CE-4A85-8E80-EE0761B5660F}"/>
              </a:ext>
            </a:extLst>
          </p:cNvPr>
          <p:cNvSpPr/>
          <p:nvPr/>
        </p:nvSpPr>
        <p:spPr>
          <a:xfrm>
            <a:off x="27013532" y="4686907"/>
            <a:ext cx="1732918" cy="4238711"/>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Mid/Long term</a:t>
            </a:r>
          </a:p>
          <a:p>
            <a:pPr algn="ctr"/>
            <a:endParaRPr lang="en-GB" dirty="0">
              <a:solidFill>
                <a:schemeClr val="tx1"/>
              </a:solidFill>
            </a:endParaRPr>
          </a:p>
          <a:p>
            <a:pPr algn="ctr"/>
            <a:endParaRPr lang="en-GB" dirty="0">
              <a:solidFill>
                <a:schemeClr val="tx1"/>
              </a:solidFill>
            </a:endParaRPr>
          </a:p>
          <a:p>
            <a:pPr marL="285750" indent="-285750">
              <a:buFont typeface="Arial" panose="020B0604020202020204" pitchFamily="34" charset="0"/>
              <a:buChar char="•"/>
            </a:pPr>
            <a:r>
              <a:rPr lang="en-GB" dirty="0">
                <a:solidFill>
                  <a:schemeClr val="tx1"/>
                </a:solidFill>
              </a:rPr>
              <a:t>Improved retention of staff</a:t>
            </a:r>
          </a:p>
          <a:p>
            <a:pPr marL="285750" indent="-285750">
              <a:buFont typeface="Arial" panose="020B0604020202020204" pitchFamily="34" charset="0"/>
              <a:buChar char="•"/>
            </a:pPr>
            <a:r>
              <a:rPr lang="en-GB" dirty="0">
                <a:solidFill>
                  <a:schemeClr val="tx1"/>
                </a:solidFill>
              </a:rPr>
              <a:t>Improved staff experience</a:t>
            </a:r>
          </a:p>
          <a:p>
            <a:pPr marL="285750" indent="-285750">
              <a:buFont typeface="Arial" panose="020B0604020202020204" pitchFamily="34" charset="0"/>
              <a:buChar char="•"/>
            </a:pPr>
            <a:r>
              <a:rPr lang="en-GB" dirty="0">
                <a:solidFill>
                  <a:schemeClr val="tx1"/>
                </a:solidFill>
              </a:rPr>
              <a:t>Reduction in stress/ anxiety related absences</a:t>
            </a:r>
          </a:p>
        </p:txBody>
      </p:sp>
    </p:spTree>
    <p:extLst>
      <p:ext uri="{BB962C8B-B14F-4D97-AF65-F5344CB8AC3E}">
        <p14:creationId xmlns:p14="http://schemas.microsoft.com/office/powerpoint/2010/main" val="37463428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D3BC7E67259454EB3D829DBBFAC99AB" ma:contentTypeVersion="4" ma:contentTypeDescription="Create a new document." ma:contentTypeScope="" ma:versionID="9d2d17425653f6aef3e801ec20fa6366">
  <xsd:schema xmlns:xsd="http://www.w3.org/2001/XMLSchema" xmlns:xs="http://www.w3.org/2001/XMLSchema" xmlns:p="http://schemas.microsoft.com/office/2006/metadata/properties" xmlns:ns3="d21b7086-e527-404c-857f-32b6439e7be0" targetNamespace="http://schemas.microsoft.com/office/2006/metadata/properties" ma:root="true" ma:fieldsID="ee7ca0e70835ea9d020361b072486b56" ns3:_="">
    <xsd:import namespace="d21b7086-e527-404c-857f-32b6439e7be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1b7086-e527-404c-857f-32b6439e7b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091DFC-9D9E-4B74-879F-F9394EAF21CD}">
  <ds:schemaRefs>
    <ds:schemaRef ds:uri="http://schemas.microsoft.com/sharepoint/v3/contenttype/forms"/>
  </ds:schemaRefs>
</ds:datastoreItem>
</file>

<file path=customXml/itemProps2.xml><?xml version="1.0" encoding="utf-8"?>
<ds:datastoreItem xmlns:ds="http://schemas.openxmlformats.org/officeDocument/2006/customXml" ds:itemID="{D11E09F4-CAF4-45BE-A1C3-DC05D01400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1b7086-e527-404c-857f-32b6439e7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44FB31-219F-40C5-AFDF-F2127A31A66B}">
  <ds:schemaRefs>
    <ds:schemaRef ds:uri="http://purl.org/dc/dcmitype/"/>
    <ds:schemaRef ds:uri="http://www.w3.org/XML/1998/namespace"/>
    <ds:schemaRef ds:uri="http://purl.org/dc/elements/1.1/"/>
    <ds:schemaRef ds:uri="http://schemas.openxmlformats.org/package/2006/metadata/core-properties"/>
    <ds:schemaRef ds:uri="http://purl.org/dc/terms/"/>
    <ds:schemaRef ds:uri="d21b7086-e527-404c-857f-32b6439e7be0"/>
    <ds:schemaRef ds:uri="http://schemas.microsoft.com/office/2006/documentManagement/typ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11169</TotalTime>
  <Words>1648</Words>
  <Application>Microsoft Office PowerPoint</Application>
  <PresentationFormat>Custom</PresentationFormat>
  <Paragraphs>179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Scott</dc:creator>
  <cp:lastModifiedBy>Alison Richmond</cp:lastModifiedBy>
  <cp:revision>247</cp:revision>
  <dcterms:created xsi:type="dcterms:W3CDTF">2020-02-11T10:54:58Z</dcterms:created>
  <dcterms:modified xsi:type="dcterms:W3CDTF">2022-04-07T15:50:30Z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0x010100AD3BC7E67259454EB3D829DBBFAC99AB</vt:lpwstr>
  </property>
</Properties>
</file>